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75" r:id="rId4"/>
    <p:sldId id="269" r:id="rId5"/>
    <p:sldId id="258" r:id="rId6"/>
    <p:sldId id="271" r:id="rId7"/>
    <p:sldId id="274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A4B16A5-736F-AF4C-A96C-FEC189A17A9A}">
          <p14:sldIdLst>
            <p14:sldId id="256"/>
            <p14:sldId id="257"/>
            <p14:sldId id="275"/>
            <p14:sldId id="269"/>
          </p14:sldIdLst>
        </p14:section>
        <p14:section name="Technical Solution Details" id="{A5742B94-16C7-2446-8FE6-0796BDA64C91}">
          <p14:sldIdLst>
            <p14:sldId id="258"/>
            <p14:sldId id="271"/>
            <p14:sldId id="274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4610"/>
  </p:normalViewPr>
  <p:slideViewPr>
    <p:cSldViewPr snapToGrid="0" snapToObjects="1">
      <p:cViewPr varScale="1">
        <p:scale>
          <a:sx n="170" d="100"/>
          <a:sy n="170" d="100"/>
        </p:scale>
        <p:origin x="11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8916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35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114800" y="-4114800"/>
            <a:ext cx="4572000" cy="4572000"/>
          </a:xfrm>
          <a:prstGeom prst="ellipse">
            <a:avLst/>
          </a:prstGeom>
          <a:solidFill>
            <a:srgbClr val="4472C4">
              <a:alpha val="12000"/>
            </a:srgbClr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2743200"/>
            <a:ext cx="5029200" cy="5029200"/>
          </a:xfrm>
          <a:prstGeom prst="ellipse">
            <a:avLst/>
          </a:prstGeom>
          <a:solidFill>
            <a:srgbClr val="253F6A">
              <a:alpha val="35000"/>
            </a:srgbClr>
          </a:solidFill>
          <a:ln w="12700">
            <a:solidFill>
              <a:srgbClr val="253F6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4407408"/>
            <a:ext cx="9144000" cy="736092"/>
          </a:xfrm>
          <a:prstGeom prst="rect">
            <a:avLst/>
          </a:prstGeom>
          <a:solidFill>
            <a:srgbClr val="253F6A"/>
          </a:solidFill>
          <a:ln w="12700">
            <a:solidFill>
              <a:srgbClr val="253F6A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051560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05840" y="109728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8FAE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ScienceAI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411480" y="1572768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AI-Powered Scientific</a:t>
            </a:r>
            <a:endParaRPr lang="en-US" sz="4000" dirty="0"/>
          </a:p>
        </p:txBody>
      </p:sp>
      <p:sp>
        <p:nvSpPr>
          <p:cNvPr id="9" name="Text 6"/>
          <p:cNvSpPr/>
          <p:nvPr/>
        </p:nvSpPr>
        <p:spPr>
          <a:xfrm>
            <a:off x="411480" y="2304288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Intelligence Platform</a:t>
            </a:r>
            <a:endParaRPr lang="en-US" sz="4000" dirty="0"/>
          </a:p>
        </p:txBody>
      </p:sp>
      <p:sp>
        <p:nvSpPr>
          <p:cNvPr id="10" name="Shape 7"/>
          <p:cNvSpPr/>
          <p:nvPr/>
        </p:nvSpPr>
        <p:spPr>
          <a:xfrm>
            <a:off x="411480" y="3154680"/>
            <a:ext cx="6400800" cy="4114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11480" y="4462272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FAE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 AI System Design |  Apr 2026</a:t>
            </a:r>
            <a:endParaRPr lang="en-US" sz="12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2440" y="4462272"/>
            <a:ext cx="384048" cy="38404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82880"/>
            <a:ext cx="64008" cy="41148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28016"/>
            <a:ext cx="7223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 2: + Audio Synthesis Pipeline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589520" y="10972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⚗ ScienceAI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749808"/>
            <a:ext cx="2651760" cy="274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74980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PARADIGM: WORKFLOW AGENT + TOOLS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3063240" y="749808"/>
            <a:ext cx="1234440" cy="27432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063240" y="749808"/>
            <a:ext cx="1234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 2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4590288" y="749808"/>
            <a:ext cx="0" cy="4206240"/>
          </a:xfrm>
          <a:prstGeom prst="line">
            <a:avLst/>
          </a:prstGeom>
          <a:noFill/>
          <a:ln w="12700">
            <a:solidFill>
              <a:srgbClr val="DDE3E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0040" y="1115568"/>
            <a:ext cx="4005072" cy="52120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20040" y="1115568"/>
            <a:ext cx="4005072" cy="52120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Action: Select Article(s) → Audio  /  Click Sync DB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2322576" y="1636776"/>
            <a:ext cx="0" cy="201168"/>
          </a:xfrm>
          <a:prstGeom prst="line">
            <a:avLst/>
          </a:prstGeom>
          <a:noFill/>
          <a:ln w="19050">
            <a:solidFill>
              <a:srgbClr val="8899AA"/>
            </a:solidFill>
            <a:prstDash val="solid"/>
            <a:tailEnd type="none"/>
          </a:ln>
        </p:spPr>
      </p:sp>
      <p:sp>
        <p:nvSpPr>
          <p:cNvPr id="14" name="Shape 12"/>
          <p:cNvSpPr/>
          <p:nvPr/>
        </p:nvSpPr>
        <p:spPr>
          <a:xfrm>
            <a:off x="320040" y="1837944"/>
            <a:ext cx="4005072" cy="52120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320040" y="1837944"/>
            <a:ext cx="4005072" cy="52120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Next.js API Routes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(/api/generate-audio  •  /api/sync-db)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322576" y="2359152"/>
            <a:ext cx="0" cy="201168"/>
          </a:xfrm>
          <a:prstGeom prst="line">
            <a:avLst/>
          </a:prstGeom>
          <a:noFill/>
          <a:ln w="19050">
            <a:solidFill>
              <a:srgbClr val="8899AA"/>
            </a:solidFill>
            <a:prstDash val="solid"/>
            <a:tailEnd type="none"/>
          </a:ln>
        </p:spPr>
      </p:sp>
      <p:sp>
        <p:nvSpPr>
          <p:cNvPr id="17" name="Shape 15"/>
          <p:cNvSpPr/>
          <p:nvPr/>
        </p:nvSpPr>
        <p:spPr>
          <a:xfrm>
            <a:off x="320040" y="2560320"/>
            <a:ext cx="4005072" cy="521208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320040" y="2560320"/>
            <a:ext cx="4005072" cy="52120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 Audio Flow  →  ElevenLabs TTS  →  Base64 MP3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2322576" y="3081528"/>
            <a:ext cx="0" cy="201168"/>
          </a:xfrm>
          <a:prstGeom prst="line">
            <a:avLst/>
          </a:prstGeom>
          <a:noFill/>
          <a:ln w="19050">
            <a:solidFill>
              <a:srgbClr val="8899AA"/>
            </a:solidFill>
            <a:prstDash val="solid"/>
            <a:tailEnd type="none"/>
          </a:ln>
        </p:spPr>
      </p:sp>
      <p:sp>
        <p:nvSpPr>
          <p:cNvPr id="20" name="Shape 18"/>
          <p:cNvSpPr/>
          <p:nvPr/>
        </p:nvSpPr>
        <p:spPr>
          <a:xfrm>
            <a:off x="320040" y="3282696"/>
            <a:ext cx="4005072" cy="521208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20040" y="3282696"/>
            <a:ext cx="4005072" cy="52120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 Sync Webhook  →  Multi-source Ingestion  →  Chroma DB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2322576" y="3803904"/>
            <a:ext cx="0" cy="201168"/>
          </a:xfrm>
          <a:prstGeom prst="line">
            <a:avLst/>
          </a:prstGeom>
          <a:noFill/>
          <a:ln w="19050">
            <a:solidFill>
              <a:srgbClr val="8899AA"/>
            </a:solidFill>
            <a:prstDash val="solid"/>
            <a:tailEnd type="none"/>
          </a:ln>
        </p:spPr>
      </p:sp>
      <p:sp>
        <p:nvSpPr>
          <p:cNvPr id="23" name="Shape 21"/>
          <p:cNvSpPr/>
          <p:nvPr/>
        </p:nvSpPr>
        <p:spPr>
          <a:xfrm>
            <a:off x="320040" y="4005072"/>
            <a:ext cx="4005072" cy="521208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320040" y="4005072"/>
            <a:ext cx="4005072" cy="52120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HTML5 Audio Player  |  Audio Library  |  Updated Article Hub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681728" y="804672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New in This Iteration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681728" y="1188720"/>
            <a:ext cx="4206240" cy="749808"/>
          </a:xfrm>
          <a:prstGeom prst="rect">
            <a:avLst/>
          </a:prstGeom>
          <a:solidFill>
            <a:srgbClr val="E8F0FE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681728" y="1188720"/>
            <a:ext cx="64008" cy="74980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18888" y="1188720"/>
            <a:ext cx="4005072" cy="749808"/>
          </a:xfrm>
          <a:prstGeom prst="rect">
            <a:avLst/>
          </a:prstGeom>
          <a:noFill/>
          <a:ln/>
        </p:spPr>
        <p:txBody>
          <a:bodyPr wrap="square" lIns="50800" tIns="63500" rIns="63500" bIns="508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 Narration:  </a:t>
            </a: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ElevenLabs TTS via Langflow Audio Flow. Article text → Base64 MP3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681728" y="2029968"/>
            <a:ext cx="4206240" cy="749808"/>
          </a:xfrm>
          <a:prstGeom prst="rect">
            <a:avLst/>
          </a:prstGeom>
          <a:solidFill>
            <a:srgbClr val="E8F0FE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681728" y="2029968"/>
            <a:ext cx="64008" cy="74980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18888" y="2029968"/>
            <a:ext cx="4005072" cy="749808"/>
          </a:xfrm>
          <a:prstGeom prst="rect">
            <a:avLst/>
          </a:prstGeom>
          <a:noFill/>
          <a:ln/>
        </p:spPr>
        <p:txBody>
          <a:bodyPr wrap="square" lIns="50800" tIns="63500" rIns="63500" bIns="508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 Sync Pipeline:  </a:t>
            </a: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 Sync Webhook triggers multi-source ingestion into Chroma DB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681728" y="2871216"/>
            <a:ext cx="4206240" cy="749808"/>
          </a:xfrm>
          <a:prstGeom prst="rect">
            <a:avLst/>
          </a:prstGeom>
          <a:solidFill>
            <a:srgbClr val="E8F0FE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681728" y="2871216"/>
            <a:ext cx="64008" cy="74980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18888" y="2871216"/>
            <a:ext cx="4005072" cy="749808"/>
          </a:xfrm>
          <a:prstGeom prst="rect">
            <a:avLst/>
          </a:prstGeom>
          <a:noFill/>
          <a:ln/>
        </p:spPr>
        <p:txBody>
          <a:bodyPr wrap="square" lIns="50800" tIns="63500" rIns="63500" bIns="508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 Library:  </a:t>
            </a: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Base64 decoded client-side to Blob → ObjectURL → HTML5 audio controls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681728" y="3712464"/>
            <a:ext cx="4206240" cy="749808"/>
          </a:xfrm>
          <a:prstGeom prst="rect">
            <a:avLst/>
          </a:prstGeom>
          <a:solidFill>
            <a:srgbClr val="E8F0FE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681728" y="3712464"/>
            <a:ext cx="64008" cy="74980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18888" y="3712464"/>
            <a:ext cx="4005072" cy="749808"/>
          </a:xfrm>
          <a:prstGeom prst="rect">
            <a:avLst/>
          </a:prstGeom>
          <a:noFill/>
          <a:ln/>
        </p:spPr>
        <p:txBody>
          <a:bodyPr wrap="square" lIns="50800" tIns="63500" rIns="63500" bIns="508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Limiting:  </a:t>
            </a: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24-hour sync cooldown on frontend with countdown timer displayed to user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82880"/>
            <a:ext cx="64008" cy="41148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28016"/>
            <a:ext cx="7223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 2: System Design Details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589520" y="10972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⚗ ScienceAI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758952"/>
            <a:ext cx="1234440" cy="25603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758952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 2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664208" y="7772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DESIGN DETAILS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20040" y="1115568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" y="1115568"/>
            <a:ext cx="73152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6344" y="1115568"/>
            <a:ext cx="1417320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Paradigm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1965960" y="1207008"/>
            <a:ext cx="0" cy="475488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12264" y="1115568"/>
            <a:ext cx="6601968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Agent + External Tool Calls. Audio synthesis and DB sync integrated as tool-backed steps; deterministic routing, no autonomous planning.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0040" y="1865376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1865376"/>
            <a:ext cx="73152" cy="65836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6344" y="1865376"/>
            <a:ext cx="1417320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Engineering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1965960" y="1956816"/>
            <a:ext cx="0" cy="475488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112264" y="1865376"/>
            <a:ext cx="6601968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 content formatted as structured text block: Title | Author | Date | Source | URL | Abstract. Injected into Langflow via TextInput-Jijnx.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20040" y="2615184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0040" y="2615184"/>
            <a:ext cx="73152" cy="658368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6344" y="2615184"/>
            <a:ext cx="1417320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6B2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Tool: Audio TTS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1965960" y="2706624"/>
            <a:ext cx="0" cy="475488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112264" y="2615184"/>
            <a:ext cx="6601968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ElevenLabs TTS via Langflow Audio Flow (LANGFLOW_AUDIO_URL). Input: article text block. Output: base64-encoded MP3 audio binary.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20040" y="3364992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0040" y="3364992"/>
            <a:ext cx="73152" cy="658368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6344" y="3364992"/>
            <a:ext cx="1417320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5C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Tool: DB Sync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1965960" y="3456432"/>
            <a:ext cx="0" cy="475488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112264" y="3364992"/>
            <a:ext cx="6601968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 Sync Webhook (LANGFLOW_SYNC_WEBHOOK_URL) triggers research ingestion pipeline. ~35s to completion before frontend auto-refreshes articles.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20040" y="4114800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320040" y="4114800"/>
            <a:ext cx="73152" cy="658368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66344" y="4114800"/>
            <a:ext cx="1417320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B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Handling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1965960" y="4206240"/>
            <a:ext cx="0" cy="475488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112264" y="4114800"/>
            <a:ext cx="6601968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Base64 MP3 decoded client-side: Blob → ObjectURL → HTML5 audio element. Audio items persisted to localStorage for offline playback and favorites.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82880"/>
            <a:ext cx="64008" cy="41148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28016"/>
            <a:ext cx="7223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 3: Multi-Agent System — Podcast + Orchestration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589520" y="10972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⚗ ScienceAI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749808"/>
            <a:ext cx="2880360" cy="274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749808"/>
            <a:ext cx="2880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PARADIGM: MULTI-AGENT SYSTEM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3291840" y="749808"/>
            <a:ext cx="1234440" cy="27432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91840" y="749808"/>
            <a:ext cx="1234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 3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4617720" y="749808"/>
            <a:ext cx="0" cy="4206240"/>
          </a:xfrm>
          <a:prstGeom prst="line">
            <a:avLst/>
          </a:prstGeom>
          <a:noFill/>
          <a:ln w="12700">
            <a:solidFill>
              <a:srgbClr val="DDE3E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0040" y="1097280"/>
            <a:ext cx="4114800" cy="47548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20040" y="1097280"/>
            <a:ext cx="4114800" cy="47548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Next.js Orchestrator  —  routes user actions to specialized agents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2377440" y="1572768"/>
            <a:ext cx="0" cy="164592"/>
          </a:xfrm>
          <a:prstGeom prst="line">
            <a:avLst/>
          </a:prstGeom>
          <a:noFill/>
          <a:ln w="19050">
            <a:solidFill>
              <a:srgbClr val="8899AA"/>
            </a:solidFill>
            <a:prstDash val="solid"/>
            <a:tailEnd type="none"/>
          </a:ln>
        </p:spPr>
      </p:sp>
      <p:sp>
        <p:nvSpPr>
          <p:cNvPr id="14" name="Shape 12"/>
          <p:cNvSpPr/>
          <p:nvPr/>
        </p:nvSpPr>
        <p:spPr>
          <a:xfrm>
            <a:off x="310896" y="1737360"/>
            <a:ext cx="768096" cy="475488"/>
          </a:xfrm>
          <a:prstGeom prst="rect">
            <a:avLst/>
          </a:prstGeom>
          <a:solidFill>
            <a:srgbClr val="006B75"/>
          </a:solidFill>
          <a:ln w="12700">
            <a:solidFill>
              <a:srgbClr val="006B75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310896" y="1737360"/>
            <a:ext cx="768096" cy="47548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1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Retrieval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1152144" y="1737360"/>
            <a:ext cx="768096" cy="47548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152144" y="1737360"/>
            <a:ext cx="768096" cy="47548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2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 Chat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1993392" y="1737360"/>
            <a:ext cx="768096" cy="475488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993392" y="1737360"/>
            <a:ext cx="768096" cy="47548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3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 TTS</a:t>
            </a:r>
            <a:endParaRPr lang="en-US" sz="750" dirty="0"/>
          </a:p>
        </p:txBody>
      </p:sp>
      <p:sp>
        <p:nvSpPr>
          <p:cNvPr id="20" name="Shape 18"/>
          <p:cNvSpPr/>
          <p:nvPr/>
        </p:nvSpPr>
        <p:spPr>
          <a:xfrm>
            <a:off x="2834640" y="1737360"/>
            <a:ext cx="768096" cy="475488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2834640" y="1737360"/>
            <a:ext cx="768096" cy="47548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4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Podcast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3675888" y="1737360"/>
            <a:ext cx="768096" cy="475488"/>
          </a:xfrm>
          <a:prstGeom prst="rect">
            <a:avLst/>
          </a:prstGeom>
          <a:solidFill>
            <a:srgbClr val="556677"/>
          </a:solidFill>
          <a:ln w="12700">
            <a:solidFill>
              <a:srgbClr val="556677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3675888" y="1737360"/>
            <a:ext cx="768096" cy="47548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5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 Sync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2377440" y="2212848"/>
            <a:ext cx="0" cy="164592"/>
          </a:xfrm>
          <a:prstGeom prst="line">
            <a:avLst/>
          </a:prstGeom>
          <a:noFill/>
          <a:ln w="19050">
            <a:solidFill>
              <a:srgbClr val="8899AA"/>
            </a:solidFill>
            <a:prstDash val="solid"/>
            <a:tailEnd type="none"/>
          </a:ln>
        </p:spPr>
      </p:sp>
      <p:sp>
        <p:nvSpPr>
          <p:cNvPr id="25" name="Shape 23"/>
          <p:cNvSpPr/>
          <p:nvPr/>
        </p:nvSpPr>
        <p:spPr>
          <a:xfrm>
            <a:off x="320040" y="2377440"/>
            <a:ext cx="4114800" cy="475488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320040" y="2377440"/>
            <a:ext cx="4114800" cy="47548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Outputs: Streamed Text  |  MP3 Audio  |  Dual-Voice Podcast  |  Push Notifications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20040" y="2999232"/>
            <a:ext cx="4114800" cy="1783080"/>
          </a:xfrm>
          <a:prstGeom prst="rect">
            <a:avLst/>
          </a:prstGeom>
          <a:solidFill>
            <a:srgbClr val="E8F0FE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20040" y="2999232"/>
            <a:ext cx="64008" cy="178308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" y="3090672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Design Principles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457200" y="3438144"/>
            <a:ext cx="38862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Stateless agents — no shared memory or cross-agent dependencies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scaling — each agent upgrades without touching others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 completion — notification bell signals task done; no blocking waits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709160" y="804672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Specialized Langflow Agents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4709160" y="1188720"/>
            <a:ext cx="4206240" cy="658368"/>
          </a:xfrm>
          <a:prstGeom prst="rect">
            <a:avLst/>
          </a:prstGeom>
          <a:solidFill>
            <a:srgbClr val="E8F0FE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709160" y="1188720"/>
            <a:ext cx="64008" cy="658368"/>
          </a:xfrm>
          <a:prstGeom prst="rect">
            <a:avLst/>
          </a:prstGeom>
          <a:solidFill>
            <a:srgbClr val="006B75"/>
          </a:solidFill>
          <a:ln w="12700">
            <a:solidFill>
              <a:srgbClr val="006B7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46320" y="1234440"/>
            <a:ext cx="4005072" cy="3160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1 — Retrieval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846320" y="1504737"/>
            <a:ext cx="40050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LANGFLOW_ARTICLES_URL: fetches &amp; caches from Chroma DB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4709160" y="1920240"/>
            <a:ext cx="4206240" cy="658368"/>
          </a:xfrm>
          <a:prstGeom prst="rect">
            <a:avLst/>
          </a:prstGeom>
          <a:solidFill>
            <a:srgbClr val="E8F0FE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709160" y="1920240"/>
            <a:ext cx="64008" cy="65836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46320" y="1965960"/>
            <a:ext cx="4005072" cy="3160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2 — RAG Chat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4846320" y="2236257"/>
            <a:ext cx="40050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LANGFLOW_CHAT_URL: injects articles + question as context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4709160" y="2651760"/>
            <a:ext cx="4206240" cy="658368"/>
          </a:xfrm>
          <a:prstGeom prst="rect">
            <a:avLst/>
          </a:prstGeom>
          <a:solidFill>
            <a:srgbClr val="E8F0FE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709160" y="2651760"/>
            <a:ext cx="64008" cy="658368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846320" y="2697480"/>
            <a:ext cx="4005072" cy="3160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3 — Audio TTS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4846320" y="2967777"/>
            <a:ext cx="40050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LANGFLOW_AUDIO_URL: ElevenLabs TTS → Base64 MP3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4709160" y="3383280"/>
            <a:ext cx="4206240" cy="658368"/>
          </a:xfrm>
          <a:prstGeom prst="rect">
            <a:avLst/>
          </a:prstGeom>
          <a:solidFill>
            <a:srgbClr val="E8F0FE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4709160" y="3383280"/>
            <a:ext cx="64008" cy="658368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846320" y="3429000"/>
            <a:ext cx="4005072" cy="3160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4 — Podcast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4846320" y="3699297"/>
            <a:ext cx="40050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LANGFLOW_PODCAST_URL: dual-voice script synthesis → MP3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4709160" y="4114800"/>
            <a:ext cx="4206240" cy="658368"/>
          </a:xfrm>
          <a:prstGeom prst="rect">
            <a:avLst/>
          </a:prstGeom>
          <a:solidFill>
            <a:srgbClr val="E8F0FE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4709160" y="4114800"/>
            <a:ext cx="64008" cy="658368"/>
          </a:xfrm>
          <a:prstGeom prst="rect">
            <a:avLst/>
          </a:prstGeom>
          <a:solidFill>
            <a:srgbClr val="556677"/>
          </a:solidFill>
          <a:ln w="12700">
            <a:solidFill>
              <a:srgbClr val="556677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46320" y="4160520"/>
            <a:ext cx="4005072" cy="3160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5 — DB Sync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4846320" y="4430817"/>
            <a:ext cx="40050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LANGFLOW_SYNC_WEBHOOK_URL: multi-source ingestion trigger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82880"/>
            <a:ext cx="64008" cy="41148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28016"/>
            <a:ext cx="7223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 3: System Design Details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589520" y="10972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⚗ ScienceAI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758952"/>
            <a:ext cx="1234440" cy="25603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758952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 3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664208" y="7772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DESIGN DETAILS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20040" y="1115568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" y="1115568"/>
            <a:ext cx="73152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6344" y="1115568"/>
            <a:ext cx="1417320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Paradigm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1965960" y="1207008"/>
            <a:ext cx="0" cy="475488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12264" y="1115568"/>
            <a:ext cx="6601968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Multi-Agent System — Next.js orchestrator routes requests to 5 specialized Langflow agents based on user action. Stateless, independently scalable agents.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0040" y="1865376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1865376"/>
            <a:ext cx="73152" cy="65836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6344" y="1865376"/>
            <a:ext cx="1417320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Specialization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1965960" y="1956816"/>
            <a:ext cx="0" cy="475488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112264" y="1865376"/>
            <a:ext cx="6601968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modality per agent: retrieval, chat-RAG, audio synthesis, podcast generation, DB sync. Failure in one agent never cascades to others.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20040" y="2615184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0040" y="2615184"/>
            <a:ext cx="73152" cy="658368"/>
          </a:xfrm>
          <a:prstGeom prst="rect">
            <a:avLst/>
          </a:prstGeom>
          <a:solidFill>
            <a:srgbClr val="006B75"/>
          </a:solidFill>
          <a:ln w="12700">
            <a:solidFill>
              <a:srgbClr val="006B7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6344" y="2615184"/>
            <a:ext cx="1417320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0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per Agent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1965960" y="2706624"/>
            <a:ext cx="0" cy="475488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112264" y="2615184"/>
            <a:ext cx="6601968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Retrieval Agent: source metadata only. RAG Agent: selected articles + question. Audio/Podcast Agents: formatted article text only. Minimal context principle.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20040" y="3364992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0040" y="3364992"/>
            <a:ext cx="73152" cy="658368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6344" y="3364992"/>
            <a:ext cx="1417320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6B2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Podcast Generation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1965960" y="3456432"/>
            <a:ext cx="0" cy="475488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112264" y="3364992"/>
            <a:ext cx="6601968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 Podcast Flow (LANGFLOW_PODCAST_URL, TextInput-MjJg7) generates a dual-voice podcast script then synthesizes two-character audio conversation.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20040" y="4114800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320040" y="4114800"/>
            <a:ext cx="73152" cy="658368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66344" y="4114800"/>
            <a:ext cx="1417320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5C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 UX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1965960" y="4206240"/>
            <a:ext cx="0" cy="475488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112264" y="4114800"/>
            <a:ext cx="6601968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Long-running tasks complete asynchronously. Notification bell tracks completion with unread count; users navigate directly to finished content from notification.</a:t>
            </a:r>
            <a:endParaRPr lang="en-US" sz="10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82880"/>
            <a:ext cx="64008" cy="41148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28016"/>
            <a:ext cx="7223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 Strategy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589520" y="10972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⚗ ScienceAI</a:t>
            </a:r>
            <a:endParaRPr lang="en-US" sz="9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795528"/>
          <a:ext cx="8595360" cy="3867912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Iteration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Eval Type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Metrics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Target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12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Research Hub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 RAG Chat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Code-based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 LLM Judge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RAG answer relevance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Article retrieval precision@5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Response completeness (LLM judge)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B7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&gt;85% relevance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B7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&lt;3s latency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12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Audio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Synthesis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Tool calling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 Output quality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Audio synthesis success rate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TTS natural language score (MOS)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Sync pipeline article ingestion count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B7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&gt;95% success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B7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MOS &gt;4.0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12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Multi-Agent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Podcast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Multi-agent coord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 End-to-end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Agent routing accuracy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Podcast script coherence (LLM judge)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Task completion rate + Notification latency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B7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&gt;90% routing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B7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&lt;45s podcast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82880"/>
            <a:ext cx="64008" cy="41148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28016"/>
            <a:ext cx="7223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Summary Across Iterations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589520" y="10972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⚗ ScienceAI</a:t>
            </a:r>
            <a:endParaRPr lang="en-US" sz="9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" y="795528"/>
          <a:ext cx="8778240" cy="3867912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Iteration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Paradigm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 / Latency Drivers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Optimizations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Guardrails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Eval Metrics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12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— Research Hub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 RAG Chat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Workflow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Agent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LLM calls/query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Chroma vector search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Prompt caching; Article dedup by title+URL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Science scope via system prompt; PII-free metadata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RAG relevance &gt;85%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Precision@5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Latency &lt;3s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12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— Audio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Synthesis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Workflow Agent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 Tools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+TTS API call/article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Base64 overhead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Sync webhook latency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24hr sync cooldown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Bulk batching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Chroma fallback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Rate limiting on sync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Audio format validation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Synthesis &gt;95%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MOS &gt;4.0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Sync article count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12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— Multi-Agent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rgbClr val="1F38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Podcast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Multi-Agent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System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+Podcast gen (2x TTS)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agent calls/request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Async overhead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agents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Batch processing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Agent-level error isolation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Per-agent input validation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API key scoping per agent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Routing &gt;90%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Podcast coherence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85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Task completion rate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D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82880"/>
            <a:ext cx="64008" cy="41148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28016"/>
            <a:ext cx="7223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Constraints &amp; Compliance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589520" y="10972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⚗ ScienceAI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256032" y="795528"/>
            <a:ext cx="4251960" cy="38404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93192" y="795528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Constraints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56032" y="1289304"/>
            <a:ext cx="4251960" cy="79781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56032" y="1289304"/>
            <a:ext cx="64008" cy="797814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93192" y="1344168"/>
            <a:ext cx="4050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93192" y="1609344"/>
            <a:ext cx="4050792" cy="3863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 GPT-5-mini for cost efficiency; Langflow self-hosted to minimize external API costs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56032" y="2178558"/>
            <a:ext cx="4251960" cy="79781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56032" y="2178558"/>
            <a:ext cx="64008" cy="797814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93192" y="2233422"/>
            <a:ext cx="4050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93192" y="2498598"/>
            <a:ext cx="4050792" cy="3863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Langflow workflows run locally (localhost:7863) — zero cloud compute costs in v1 deployment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56032" y="3067812"/>
            <a:ext cx="4251960" cy="79781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56032" y="3067812"/>
            <a:ext cx="64008" cy="797814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93192" y="3122676"/>
            <a:ext cx="4050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393192" y="3387852"/>
            <a:ext cx="4050792" cy="3863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keys scoped per Langflow endpoint (x-api-key + Bearer); no user authentication required for internal tool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56032" y="3957066"/>
            <a:ext cx="4251960" cy="79781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56032" y="3957066"/>
            <a:ext cx="64008" cy="797814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93192" y="4011930"/>
            <a:ext cx="4050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Latency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393192" y="4277106"/>
            <a:ext cx="4050792" cy="3863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Streaming chat responses (&lt;100ms first token); 24-hour sync cooldown prevents API abuse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681728" y="795528"/>
            <a:ext cx="4251960" cy="384048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18888" y="795528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&amp; Guardrails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4681728" y="1289304"/>
            <a:ext cx="4251960" cy="79781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681728" y="1289304"/>
            <a:ext cx="64008" cy="797814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18888" y="1344168"/>
            <a:ext cx="4050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B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 Guardrails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4818888" y="1609344"/>
            <a:ext cx="4050792" cy="3863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Science-domain system prompt scopes all LLM responses; only article metadata processed (no user PII collected)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681728" y="2178558"/>
            <a:ext cx="4251960" cy="79781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681728" y="2178558"/>
            <a:ext cx="64008" cy="797814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18888" y="2233422"/>
            <a:ext cx="4050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B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Guardrails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4818888" y="2498598"/>
            <a:ext cx="4050792" cy="3863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 workflow validation gates before returning audio/podcast binary. Invalid responses return empty.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681728" y="3067812"/>
            <a:ext cx="4251960" cy="79781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81728" y="3067812"/>
            <a:ext cx="64008" cy="797814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18888" y="3122676"/>
            <a:ext cx="4050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B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Limiting</a:t>
            </a:r>
            <a:endParaRPr lang="en-US" sz="1050" dirty="0"/>
          </a:p>
        </p:txBody>
      </p:sp>
      <p:sp>
        <p:nvSpPr>
          <p:cNvPr id="37" name="Text 35"/>
          <p:cNvSpPr/>
          <p:nvPr/>
        </p:nvSpPr>
        <p:spPr>
          <a:xfrm>
            <a:off x="4818888" y="3387852"/>
            <a:ext cx="4050792" cy="3863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24-hour DB sync cooldown enforced on frontend; localStorage timestamp check; no server session required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681728" y="3957066"/>
            <a:ext cx="4251960" cy="79781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4681728" y="3957066"/>
            <a:ext cx="64008" cy="797814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818888" y="4011930"/>
            <a:ext cx="4050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B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Residency</a:t>
            </a:r>
            <a:endParaRPr lang="en-US" sz="1050" dirty="0"/>
          </a:p>
        </p:txBody>
      </p:sp>
      <p:sp>
        <p:nvSpPr>
          <p:cNvPr id="41" name="Text 39"/>
          <p:cNvSpPr/>
          <p:nvPr/>
        </p:nvSpPr>
        <p:spPr>
          <a:xfrm>
            <a:off x="4818888" y="4277106"/>
            <a:ext cx="4050792" cy="3863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Chroma DB stored on-premise; no article data sent to external stores beyond configured Langflow endpoints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82880"/>
            <a:ext cx="64008" cy="41148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28016"/>
            <a:ext cx="7223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Stack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589520" y="10972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⚗ ScienceAI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274320" y="822960"/>
            <a:ext cx="2724912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822960"/>
            <a:ext cx="2724912" cy="54864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11480" y="950976"/>
            <a:ext cx="438912" cy="438912"/>
          </a:xfrm>
          <a:prstGeom prst="ellipse">
            <a:avLst/>
          </a:prstGeom>
          <a:solidFill>
            <a:srgbClr val="E8F0FE"/>
          </a:solidFill>
          <a:ln w="9525">
            <a:solidFill>
              <a:srgbClr val="4472C4"/>
            </a:solidFill>
            <a:prstDash val="solid"/>
          </a:ln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208" y="1060704"/>
            <a:ext cx="219456" cy="219456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32688" y="932688"/>
            <a:ext cx="1947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</a:t>
            </a:r>
            <a:endParaRPr lang="en-US" sz="1350" dirty="0"/>
          </a:p>
        </p:txBody>
      </p:sp>
      <p:sp>
        <p:nvSpPr>
          <p:cNvPr id="11" name="Shape 8"/>
          <p:cNvSpPr/>
          <p:nvPr/>
        </p:nvSpPr>
        <p:spPr>
          <a:xfrm>
            <a:off x="384048" y="1463040"/>
            <a:ext cx="850392" cy="237744"/>
          </a:xfrm>
          <a:prstGeom prst="rect">
            <a:avLst/>
          </a:prstGeom>
          <a:solidFill>
            <a:srgbClr val="E8F0FE"/>
          </a:solidFill>
          <a:ln w="9525">
            <a:solidFill>
              <a:srgbClr val="4472C4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84048" y="1463040"/>
            <a:ext cx="8503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Next.js 16</a:t>
            </a:r>
            <a:endParaRPr lang="en-US" sz="750" dirty="0"/>
          </a:p>
        </p:txBody>
      </p:sp>
      <p:sp>
        <p:nvSpPr>
          <p:cNvPr id="13" name="Shape 10"/>
          <p:cNvSpPr/>
          <p:nvPr/>
        </p:nvSpPr>
        <p:spPr>
          <a:xfrm>
            <a:off x="1307592" y="1463040"/>
            <a:ext cx="716890" cy="237744"/>
          </a:xfrm>
          <a:prstGeom prst="rect">
            <a:avLst/>
          </a:prstGeom>
          <a:solidFill>
            <a:srgbClr val="E8F0FE"/>
          </a:solidFill>
          <a:ln w="9525">
            <a:solidFill>
              <a:srgbClr val="4472C4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1307592" y="1463040"/>
            <a:ext cx="71689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19</a:t>
            </a:r>
            <a:endParaRPr lang="en-US" sz="750" dirty="0"/>
          </a:p>
        </p:txBody>
      </p:sp>
      <p:sp>
        <p:nvSpPr>
          <p:cNvPr id="15" name="Shape 12"/>
          <p:cNvSpPr/>
          <p:nvPr/>
        </p:nvSpPr>
        <p:spPr>
          <a:xfrm>
            <a:off x="2097634" y="1463040"/>
            <a:ext cx="716890" cy="237744"/>
          </a:xfrm>
          <a:prstGeom prst="rect">
            <a:avLst/>
          </a:prstGeom>
          <a:solidFill>
            <a:srgbClr val="E8F0FE"/>
          </a:solidFill>
          <a:ln w="9525">
            <a:solidFill>
              <a:srgbClr val="4472C4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2097634" y="1463040"/>
            <a:ext cx="71689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Tailwind</a:t>
            </a:r>
            <a:endParaRPr lang="en-US" sz="750" dirty="0"/>
          </a:p>
        </p:txBody>
      </p:sp>
      <p:sp>
        <p:nvSpPr>
          <p:cNvPr id="17" name="Text 14"/>
          <p:cNvSpPr/>
          <p:nvPr/>
        </p:nvSpPr>
        <p:spPr>
          <a:xfrm>
            <a:off x="384048" y="1792224"/>
            <a:ext cx="2505456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Router, streaming, Radix UI / shadcn, Tailwind CSS 4, next-themes, Recharts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3255264" y="822960"/>
            <a:ext cx="2724912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3255264" y="822960"/>
            <a:ext cx="2724912" cy="54864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3392424" y="950976"/>
            <a:ext cx="438912" cy="438912"/>
          </a:xfrm>
          <a:prstGeom prst="ellipse">
            <a:avLst/>
          </a:prstGeom>
          <a:solidFill>
            <a:srgbClr val="F2E8F8"/>
          </a:solidFill>
          <a:ln w="9525">
            <a:solidFill>
              <a:srgbClr val="6B2D8B"/>
            </a:solidFill>
            <a:prstDash val="solid"/>
          </a:ln>
        </p:spPr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2152" y="1060704"/>
            <a:ext cx="219456" cy="219456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3913632" y="932688"/>
            <a:ext cx="1947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/ LLM</a:t>
            </a:r>
            <a:endParaRPr lang="en-US" sz="1350" dirty="0"/>
          </a:p>
        </p:txBody>
      </p:sp>
      <p:sp>
        <p:nvSpPr>
          <p:cNvPr id="23" name="Shape 19"/>
          <p:cNvSpPr/>
          <p:nvPr/>
        </p:nvSpPr>
        <p:spPr>
          <a:xfrm>
            <a:off x="3838651" y="1463040"/>
            <a:ext cx="850392" cy="237744"/>
          </a:xfrm>
          <a:prstGeom prst="rect">
            <a:avLst/>
          </a:prstGeom>
          <a:solidFill>
            <a:srgbClr val="F2E8F8"/>
          </a:solidFill>
          <a:ln w="9525">
            <a:solidFill>
              <a:srgbClr val="6B2D8B"/>
            </a:solidFill>
            <a:prstDash val="solid"/>
          </a:ln>
        </p:spPr>
      </p:sp>
      <p:sp>
        <p:nvSpPr>
          <p:cNvPr id="24" name="Text 20"/>
          <p:cNvSpPr/>
          <p:nvPr/>
        </p:nvSpPr>
        <p:spPr>
          <a:xfrm>
            <a:off x="3838651" y="1463040"/>
            <a:ext cx="8503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6B2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GPT-5-mini</a:t>
            </a:r>
            <a:endParaRPr lang="en-US" sz="750" dirty="0"/>
          </a:p>
        </p:txBody>
      </p:sp>
      <p:sp>
        <p:nvSpPr>
          <p:cNvPr id="27" name="Shape 23"/>
          <p:cNvSpPr/>
          <p:nvPr/>
        </p:nvSpPr>
        <p:spPr>
          <a:xfrm>
            <a:off x="4945075" y="1463040"/>
            <a:ext cx="716890" cy="237744"/>
          </a:xfrm>
          <a:prstGeom prst="rect">
            <a:avLst/>
          </a:prstGeom>
          <a:solidFill>
            <a:srgbClr val="F2E8F8"/>
          </a:solidFill>
          <a:ln w="9525">
            <a:solidFill>
              <a:srgbClr val="6B2D8B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4945075" y="1463040"/>
            <a:ext cx="71689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6B2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</a:t>
            </a:r>
            <a:endParaRPr lang="en-US" sz="750" dirty="0"/>
          </a:p>
        </p:txBody>
      </p:sp>
      <p:sp>
        <p:nvSpPr>
          <p:cNvPr id="29" name="Text 25"/>
          <p:cNvSpPr/>
          <p:nvPr/>
        </p:nvSpPr>
        <p:spPr>
          <a:xfrm>
            <a:off x="3364992" y="1792224"/>
            <a:ext cx="2505456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 GPT-5-mini for chat; </a:t>
            </a:r>
            <a:r>
              <a:rPr lang="en-US" sz="950" dirty="0" err="1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</a:t>
            </a: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orchestrates all AI workflows</a:t>
            </a:r>
            <a:endParaRPr lang="en-US" sz="950" dirty="0"/>
          </a:p>
        </p:txBody>
      </p:sp>
      <p:sp>
        <p:nvSpPr>
          <p:cNvPr id="30" name="Shape 26"/>
          <p:cNvSpPr/>
          <p:nvPr/>
        </p:nvSpPr>
        <p:spPr>
          <a:xfrm>
            <a:off x="6236208" y="822960"/>
            <a:ext cx="2724912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1" name="Shape 27"/>
          <p:cNvSpPr/>
          <p:nvPr/>
        </p:nvSpPr>
        <p:spPr>
          <a:xfrm>
            <a:off x="6236208" y="822960"/>
            <a:ext cx="2724912" cy="54864"/>
          </a:xfrm>
          <a:prstGeom prst="rect">
            <a:avLst/>
          </a:prstGeom>
          <a:solidFill>
            <a:srgbClr val="006B75"/>
          </a:solidFill>
          <a:ln w="12700">
            <a:solidFill>
              <a:srgbClr val="006B75"/>
            </a:solidFill>
            <a:prstDash val="solid"/>
          </a:ln>
        </p:spPr>
      </p:sp>
      <p:sp>
        <p:nvSpPr>
          <p:cNvPr id="32" name="Shape 28"/>
          <p:cNvSpPr/>
          <p:nvPr/>
        </p:nvSpPr>
        <p:spPr>
          <a:xfrm>
            <a:off x="6373368" y="950976"/>
            <a:ext cx="438912" cy="438912"/>
          </a:xfrm>
          <a:prstGeom prst="ellipse">
            <a:avLst/>
          </a:prstGeom>
          <a:solidFill>
            <a:srgbClr val="E0F2F4"/>
          </a:solidFill>
          <a:ln w="9525">
            <a:solidFill>
              <a:srgbClr val="006B75"/>
            </a:solidFill>
            <a:prstDash val="solid"/>
          </a:ln>
        </p:spPr>
      </p:sp>
      <p:pic>
        <p:nvPicPr>
          <p:cNvPr id="3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3096" y="1060704"/>
            <a:ext cx="219456" cy="219456"/>
          </a:xfrm>
          <a:prstGeom prst="rect">
            <a:avLst/>
          </a:prstGeom>
        </p:spPr>
      </p:pic>
      <p:sp>
        <p:nvSpPr>
          <p:cNvPr id="34" name="Text 29"/>
          <p:cNvSpPr/>
          <p:nvPr/>
        </p:nvSpPr>
        <p:spPr>
          <a:xfrm>
            <a:off x="6894576" y="932688"/>
            <a:ext cx="1947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Vector Database</a:t>
            </a:r>
            <a:endParaRPr lang="en-US" sz="1350" dirty="0"/>
          </a:p>
        </p:txBody>
      </p:sp>
      <p:sp>
        <p:nvSpPr>
          <p:cNvPr id="35" name="Shape 30"/>
          <p:cNvSpPr/>
          <p:nvPr/>
        </p:nvSpPr>
        <p:spPr>
          <a:xfrm>
            <a:off x="6345936" y="1463040"/>
            <a:ext cx="783641" cy="237744"/>
          </a:xfrm>
          <a:prstGeom prst="rect">
            <a:avLst/>
          </a:prstGeom>
          <a:solidFill>
            <a:srgbClr val="E0F2F4"/>
          </a:solidFill>
          <a:ln w="9525">
            <a:solidFill>
              <a:srgbClr val="006B75"/>
            </a:solidFill>
            <a:prstDash val="solid"/>
          </a:ln>
        </p:spPr>
      </p:sp>
      <p:sp>
        <p:nvSpPr>
          <p:cNvPr id="36" name="Text 31"/>
          <p:cNvSpPr/>
          <p:nvPr/>
        </p:nvSpPr>
        <p:spPr>
          <a:xfrm>
            <a:off x="6345936" y="1463040"/>
            <a:ext cx="783641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0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Chroma DB</a:t>
            </a:r>
            <a:endParaRPr lang="en-US" sz="750" dirty="0"/>
          </a:p>
        </p:txBody>
      </p:sp>
      <p:sp>
        <p:nvSpPr>
          <p:cNvPr id="37" name="Shape 32"/>
          <p:cNvSpPr/>
          <p:nvPr/>
        </p:nvSpPr>
        <p:spPr>
          <a:xfrm>
            <a:off x="7202729" y="1463040"/>
            <a:ext cx="583387" cy="237744"/>
          </a:xfrm>
          <a:prstGeom prst="rect">
            <a:avLst/>
          </a:prstGeom>
          <a:solidFill>
            <a:srgbClr val="E0F2F4"/>
          </a:solidFill>
          <a:ln w="9525">
            <a:solidFill>
              <a:srgbClr val="006B75"/>
            </a:solidFill>
            <a:prstDash val="solid"/>
          </a:ln>
        </p:spPr>
      </p:sp>
      <p:sp>
        <p:nvSpPr>
          <p:cNvPr id="38" name="Text 33"/>
          <p:cNvSpPr/>
          <p:nvPr/>
        </p:nvSpPr>
        <p:spPr>
          <a:xfrm>
            <a:off x="7202729" y="1463040"/>
            <a:ext cx="583387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0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SQLite</a:t>
            </a:r>
            <a:endParaRPr lang="en-US" sz="750" dirty="0"/>
          </a:p>
        </p:txBody>
      </p:sp>
      <p:sp>
        <p:nvSpPr>
          <p:cNvPr id="39" name="Shape 34"/>
          <p:cNvSpPr/>
          <p:nvPr/>
        </p:nvSpPr>
        <p:spPr>
          <a:xfrm>
            <a:off x="7859268" y="1463040"/>
            <a:ext cx="850392" cy="237744"/>
          </a:xfrm>
          <a:prstGeom prst="rect">
            <a:avLst/>
          </a:prstGeom>
          <a:solidFill>
            <a:srgbClr val="E0F2F4"/>
          </a:solidFill>
          <a:ln w="9525">
            <a:solidFill>
              <a:srgbClr val="006B75"/>
            </a:solidFill>
            <a:prstDash val="solid"/>
          </a:ln>
        </p:spPr>
      </p:sp>
      <p:sp>
        <p:nvSpPr>
          <p:cNvPr id="40" name="Text 35"/>
          <p:cNvSpPr/>
          <p:nvPr/>
        </p:nvSpPr>
        <p:spPr>
          <a:xfrm>
            <a:off x="7859268" y="1463040"/>
            <a:ext cx="8503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0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Embeddings</a:t>
            </a:r>
            <a:endParaRPr lang="en-US" sz="750" dirty="0"/>
          </a:p>
        </p:txBody>
      </p:sp>
      <p:sp>
        <p:nvSpPr>
          <p:cNvPr id="41" name="Text 36"/>
          <p:cNvSpPr/>
          <p:nvPr/>
        </p:nvSpPr>
        <p:spPr>
          <a:xfrm>
            <a:off x="6345936" y="1792224"/>
            <a:ext cx="2505456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Chroma DB with SQLite backend. Article embeddings for semantic retrieval. SQL3 via Node.js execSync</a:t>
            </a:r>
            <a:endParaRPr lang="en-US" sz="950" dirty="0"/>
          </a:p>
        </p:txBody>
      </p:sp>
      <p:sp>
        <p:nvSpPr>
          <p:cNvPr id="42" name="Shape 37"/>
          <p:cNvSpPr/>
          <p:nvPr/>
        </p:nvSpPr>
        <p:spPr>
          <a:xfrm>
            <a:off x="274320" y="2852928"/>
            <a:ext cx="2724912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3" name="Shape 38"/>
          <p:cNvSpPr/>
          <p:nvPr/>
        </p:nvSpPr>
        <p:spPr>
          <a:xfrm>
            <a:off x="274320" y="2852928"/>
            <a:ext cx="2724912" cy="54864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44" name="Shape 39"/>
          <p:cNvSpPr/>
          <p:nvPr/>
        </p:nvSpPr>
        <p:spPr>
          <a:xfrm>
            <a:off x="411480" y="2980944"/>
            <a:ext cx="438912" cy="438912"/>
          </a:xfrm>
          <a:prstGeom prst="ellipse">
            <a:avLst/>
          </a:prstGeom>
          <a:solidFill>
            <a:srgbClr val="FEF0E7"/>
          </a:solidFill>
          <a:ln w="9525">
            <a:solidFill>
              <a:srgbClr val="C05C20"/>
            </a:solidFill>
            <a:prstDash val="solid"/>
          </a:ln>
        </p:spPr>
      </p:sp>
      <p:pic>
        <p:nvPicPr>
          <p:cNvPr id="4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208" y="3090672"/>
            <a:ext cx="219456" cy="219456"/>
          </a:xfrm>
          <a:prstGeom prst="rect">
            <a:avLst/>
          </a:prstGeom>
        </p:spPr>
      </p:pic>
      <p:sp>
        <p:nvSpPr>
          <p:cNvPr id="46" name="Text 40"/>
          <p:cNvSpPr/>
          <p:nvPr/>
        </p:nvSpPr>
        <p:spPr>
          <a:xfrm>
            <a:off x="932688" y="2962656"/>
            <a:ext cx="1947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 / Podcast</a:t>
            </a:r>
            <a:endParaRPr lang="en-US" sz="1350" dirty="0"/>
          </a:p>
        </p:txBody>
      </p:sp>
      <p:sp>
        <p:nvSpPr>
          <p:cNvPr id="47" name="Shape 41"/>
          <p:cNvSpPr/>
          <p:nvPr/>
        </p:nvSpPr>
        <p:spPr>
          <a:xfrm>
            <a:off x="384048" y="3493008"/>
            <a:ext cx="850392" cy="237744"/>
          </a:xfrm>
          <a:prstGeom prst="rect">
            <a:avLst/>
          </a:prstGeom>
          <a:solidFill>
            <a:srgbClr val="FEF0E7"/>
          </a:solidFill>
          <a:ln w="9525">
            <a:solidFill>
              <a:srgbClr val="C05C20"/>
            </a:solidFill>
            <a:prstDash val="solid"/>
          </a:ln>
        </p:spPr>
      </p:sp>
      <p:sp>
        <p:nvSpPr>
          <p:cNvPr id="48" name="Text 42"/>
          <p:cNvSpPr/>
          <p:nvPr/>
        </p:nvSpPr>
        <p:spPr>
          <a:xfrm>
            <a:off x="384048" y="3493008"/>
            <a:ext cx="8503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05C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ElevenLabs</a:t>
            </a:r>
            <a:endParaRPr lang="en-US" sz="750" dirty="0"/>
          </a:p>
        </p:txBody>
      </p:sp>
      <p:sp>
        <p:nvSpPr>
          <p:cNvPr id="49" name="Shape 43"/>
          <p:cNvSpPr/>
          <p:nvPr/>
        </p:nvSpPr>
        <p:spPr>
          <a:xfrm>
            <a:off x="1307592" y="3493008"/>
            <a:ext cx="850392" cy="237744"/>
          </a:xfrm>
          <a:prstGeom prst="rect">
            <a:avLst/>
          </a:prstGeom>
          <a:solidFill>
            <a:srgbClr val="FEF0E7"/>
          </a:solidFill>
          <a:ln w="9525">
            <a:solidFill>
              <a:srgbClr val="C05C20"/>
            </a:solidFill>
            <a:prstDash val="solid"/>
          </a:ln>
        </p:spPr>
      </p:sp>
      <p:sp>
        <p:nvSpPr>
          <p:cNvPr id="50" name="Text 44"/>
          <p:cNvSpPr/>
          <p:nvPr/>
        </p:nvSpPr>
        <p:spPr>
          <a:xfrm>
            <a:off x="1307592" y="3493008"/>
            <a:ext cx="8503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05C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Dual-Voice</a:t>
            </a:r>
            <a:endParaRPr lang="en-US" sz="750" dirty="0"/>
          </a:p>
        </p:txBody>
      </p:sp>
      <p:sp>
        <p:nvSpPr>
          <p:cNvPr id="51" name="Shape 45"/>
          <p:cNvSpPr/>
          <p:nvPr/>
        </p:nvSpPr>
        <p:spPr>
          <a:xfrm>
            <a:off x="2231136" y="3493008"/>
            <a:ext cx="383134" cy="237744"/>
          </a:xfrm>
          <a:prstGeom prst="rect">
            <a:avLst/>
          </a:prstGeom>
          <a:solidFill>
            <a:srgbClr val="FEF0E7"/>
          </a:solidFill>
          <a:ln w="9525">
            <a:solidFill>
              <a:srgbClr val="C05C20"/>
            </a:solidFill>
            <a:prstDash val="solid"/>
          </a:ln>
        </p:spPr>
      </p:sp>
      <p:sp>
        <p:nvSpPr>
          <p:cNvPr id="52" name="Text 46"/>
          <p:cNvSpPr/>
          <p:nvPr/>
        </p:nvSpPr>
        <p:spPr>
          <a:xfrm>
            <a:off x="2231136" y="3493008"/>
            <a:ext cx="38313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05C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MP3</a:t>
            </a:r>
            <a:endParaRPr lang="en-US" sz="750" dirty="0"/>
          </a:p>
        </p:txBody>
      </p:sp>
      <p:sp>
        <p:nvSpPr>
          <p:cNvPr id="53" name="Text 47"/>
          <p:cNvSpPr/>
          <p:nvPr/>
        </p:nvSpPr>
        <p:spPr>
          <a:xfrm>
            <a:off x="384048" y="3822192"/>
            <a:ext cx="2505456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ElevenLabs TTS via Langflow pipelines. Dual-voice podcast generation. Base64 → Blob → ObjectURL</a:t>
            </a:r>
            <a:endParaRPr lang="en-US" sz="950" dirty="0"/>
          </a:p>
        </p:txBody>
      </p:sp>
      <p:sp>
        <p:nvSpPr>
          <p:cNvPr id="54" name="Shape 48"/>
          <p:cNvSpPr/>
          <p:nvPr/>
        </p:nvSpPr>
        <p:spPr>
          <a:xfrm>
            <a:off x="3255264" y="2852928"/>
            <a:ext cx="2724912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5" name="Shape 49"/>
          <p:cNvSpPr/>
          <p:nvPr/>
        </p:nvSpPr>
        <p:spPr>
          <a:xfrm>
            <a:off x="3255264" y="2852928"/>
            <a:ext cx="2724912" cy="5486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6" name="Shape 50"/>
          <p:cNvSpPr/>
          <p:nvPr/>
        </p:nvSpPr>
        <p:spPr>
          <a:xfrm>
            <a:off x="3392424" y="2980944"/>
            <a:ext cx="438912" cy="438912"/>
          </a:xfrm>
          <a:prstGeom prst="ellipse">
            <a:avLst/>
          </a:prstGeom>
          <a:solidFill>
            <a:srgbClr val="E8F0FE"/>
          </a:solidFill>
          <a:ln w="9525">
            <a:solidFill>
              <a:srgbClr val="1F3864"/>
            </a:solidFill>
            <a:prstDash val="solid"/>
          </a:ln>
        </p:spPr>
      </p:sp>
      <p:pic>
        <p:nvPicPr>
          <p:cNvPr id="57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2152" y="3090672"/>
            <a:ext cx="219456" cy="219456"/>
          </a:xfrm>
          <a:prstGeom prst="rect">
            <a:avLst/>
          </a:prstGeom>
        </p:spPr>
      </p:pic>
      <p:sp>
        <p:nvSpPr>
          <p:cNvPr id="58" name="Text 51"/>
          <p:cNvSpPr/>
          <p:nvPr/>
        </p:nvSpPr>
        <p:spPr>
          <a:xfrm>
            <a:off x="3913632" y="2962656"/>
            <a:ext cx="1947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Persistence</a:t>
            </a:r>
            <a:endParaRPr lang="en-US" sz="1350" dirty="0"/>
          </a:p>
        </p:txBody>
      </p:sp>
      <p:sp>
        <p:nvSpPr>
          <p:cNvPr id="59" name="Shape 52"/>
          <p:cNvSpPr/>
          <p:nvPr/>
        </p:nvSpPr>
        <p:spPr>
          <a:xfrm>
            <a:off x="3364992" y="3493008"/>
            <a:ext cx="983894" cy="237744"/>
          </a:xfrm>
          <a:prstGeom prst="rect">
            <a:avLst/>
          </a:prstGeom>
          <a:solidFill>
            <a:srgbClr val="E8F0FE"/>
          </a:solidFill>
          <a:ln w="9525">
            <a:solidFill>
              <a:srgbClr val="1F3864"/>
            </a:solidFill>
            <a:prstDash val="solid"/>
          </a:ln>
        </p:spPr>
      </p:sp>
      <p:sp>
        <p:nvSpPr>
          <p:cNvPr id="60" name="Text 53"/>
          <p:cNvSpPr/>
          <p:nvPr/>
        </p:nvSpPr>
        <p:spPr>
          <a:xfrm>
            <a:off x="3364992" y="3493008"/>
            <a:ext cx="98389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localStorage</a:t>
            </a:r>
            <a:endParaRPr lang="en-US" sz="750" dirty="0"/>
          </a:p>
        </p:txBody>
      </p:sp>
      <p:sp>
        <p:nvSpPr>
          <p:cNvPr id="61" name="Shape 54"/>
          <p:cNvSpPr/>
          <p:nvPr/>
        </p:nvSpPr>
        <p:spPr>
          <a:xfrm>
            <a:off x="4422038" y="3493008"/>
            <a:ext cx="650138" cy="237744"/>
          </a:xfrm>
          <a:prstGeom prst="rect">
            <a:avLst/>
          </a:prstGeom>
          <a:solidFill>
            <a:srgbClr val="E8F0FE"/>
          </a:solidFill>
          <a:ln w="9525">
            <a:solidFill>
              <a:srgbClr val="1F3864"/>
            </a:solidFill>
            <a:prstDash val="solid"/>
          </a:ln>
        </p:spPr>
      </p:sp>
      <p:sp>
        <p:nvSpPr>
          <p:cNvPr id="62" name="Text 55"/>
          <p:cNvSpPr/>
          <p:nvPr/>
        </p:nvSpPr>
        <p:spPr>
          <a:xfrm>
            <a:off x="4422038" y="3493008"/>
            <a:ext cx="65013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SQLite3</a:t>
            </a:r>
            <a:endParaRPr lang="en-US" sz="750" dirty="0"/>
          </a:p>
        </p:txBody>
      </p:sp>
      <p:sp>
        <p:nvSpPr>
          <p:cNvPr id="63" name="Shape 56"/>
          <p:cNvSpPr/>
          <p:nvPr/>
        </p:nvSpPr>
        <p:spPr>
          <a:xfrm>
            <a:off x="5145329" y="3493008"/>
            <a:ext cx="583387" cy="237744"/>
          </a:xfrm>
          <a:prstGeom prst="rect">
            <a:avLst/>
          </a:prstGeom>
          <a:solidFill>
            <a:srgbClr val="E8F0FE"/>
          </a:solidFill>
          <a:ln w="9525">
            <a:solidFill>
              <a:srgbClr val="1F3864"/>
            </a:solidFill>
            <a:prstDash val="solid"/>
          </a:ln>
        </p:spPr>
      </p:sp>
      <p:sp>
        <p:nvSpPr>
          <p:cNvPr id="64" name="Text 57"/>
          <p:cNvSpPr/>
          <p:nvPr/>
        </p:nvSpPr>
        <p:spPr>
          <a:xfrm>
            <a:off x="5145329" y="3493008"/>
            <a:ext cx="583387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Chroma</a:t>
            </a:r>
            <a:endParaRPr lang="en-US" sz="750" dirty="0"/>
          </a:p>
        </p:txBody>
      </p:sp>
      <p:sp>
        <p:nvSpPr>
          <p:cNvPr id="65" name="Text 58"/>
          <p:cNvSpPr/>
          <p:nvPr/>
        </p:nvSpPr>
        <p:spPr>
          <a:xfrm>
            <a:off x="3364992" y="3822192"/>
            <a:ext cx="2505456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localStorage: favorites, theme, sync timestamp. SQLite3: Chroma vector store. No server-side session.</a:t>
            </a:r>
            <a:endParaRPr lang="en-US" sz="950" dirty="0"/>
          </a:p>
        </p:txBody>
      </p:sp>
      <p:sp>
        <p:nvSpPr>
          <p:cNvPr id="66" name="Shape 59"/>
          <p:cNvSpPr/>
          <p:nvPr/>
        </p:nvSpPr>
        <p:spPr>
          <a:xfrm>
            <a:off x="6236208" y="2852928"/>
            <a:ext cx="2724912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7" name="Shape 60"/>
          <p:cNvSpPr/>
          <p:nvPr/>
        </p:nvSpPr>
        <p:spPr>
          <a:xfrm>
            <a:off x="6236208" y="2852928"/>
            <a:ext cx="2724912" cy="54864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</p:sp>
      <p:sp>
        <p:nvSpPr>
          <p:cNvPr id="68" name="Shape 61"/>
          <p:cNvSpPr/>
          <p:nvPr/>
        </p:nvSpPr>
        <p:spPr>
          <a:xfrm>
            <a:off x="6373368" y="2980944"/>
            <a:ext cx="438912" cy="438912"/>
          </a:xfrm>
          <a:prstGeom prst="ellipse">
            <a:avLst/>
          </a:prstGeom>
          <a:solidFill>
            <a:srgbClr val="E8F5EE"/>
          </a:solidFill>
          <a:ln w="9525">
            <a:solidFill>
              <a:srgbClr val="1B7A4A"/>
            </a:solidFill>
            <a:prstDash val="solid"/>
          </a:ln>
        </p:spPr>
      </p:sp>
      <p:pic>
        <p:nvPicPr>
          <p:cNvPr id="69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83096" y="3090672"/>
            <a:ext cx="219456" cy="219456"/>
          </a:xfrm>
          <a:prstGeom prst="rect">
            <a:avLst/>
          </a:prstGeom>
        </p:spPr>
      </p:pic>
      <p:sp>
        <p:nvSpPr>
          <p:cNvPr id="70" name="Text 62"/>
          <p:cNvSpPr/>
          <p:nvPr/>
        </p:nvSpPr>
        <p:spPr>
          <a:xfrm>
            <a:off x="6894576" y="2962656"/>
            <a:ext cx="1947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</a:t>
            </a:r>
            <a:endParaRPr lang="en-US" sz="1350" dirty="0"/>
          </a:p>
        </p:txBody>
      </p:sp>
      <p:sp>
        <p:nvSpPr>
          <p:cNvPr id="71" name="Shape 63"/>
          <p:cNvSpPr/>
          <p:nvPr/>
        </p:nvSpPr>
        <p:spPr>
          <a:xfrm>
            <a:off x="6345936" y="3493008"/>
            <a:ext cx="783641" cy="237744"/>
          </a:xfrm>
          <a:prstGeom prst="rect">
            <a:avLst/>
          </a:prstGeom>
          <a:solidFill>
            <a:srgbClr val="E8F5EE"/>
          </a:solidFill>
          <a:ln w="9525">
            <a:solidFill>
              <a:srgbClr val="1B7A4A"/>
            </a:solidFill>
            <a:prstDash val="solid"/>
          </a:ln>
        </p:spPr>
      </p:sp>
      <p:sp>
        <p:nvSpPr>
          <p:cNvPr id="72" name="Text 64"/>
          <p:cNvSpPr/>
          <p:nvPr/>
        </p:nvSpPr>
        <p:spPr>
          <a:xfrm>
            <a:off x="6345936" y="3493008"/>
            <a:ext cx="783641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B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Analytics</a:t>
            </a:r>
            <a:endParaRPr lang="en-US" sz="750" dirty="0"/>
          </a:p>
        </p:txBody>
      </p:sp>
      <p:sp>
        <p:nvSpPr>
          <p:cNvPr id="73" name="Shape 65"/>
          <p:cNvSpPr/>
          <p:nvPr/>
        </p:nvSpPr>
        <p:spPr>
          <a:xfrm>
            <a:off x="7202729" y="3493008"/>
            <a:ext cx="583387" cy="237744"/>
          </a:xfrm>
          <a:prstGeom prst="rect">
            <a:avLst/>
          </a:prstGeom>
          <a:solidFill>
            <a:srgbClr val="E8F5EE"/>
          </a:solidFill>
          <a:ln w="9525">
            <a:solidFill>
              <a:srgbClr val="1B7A4A"/>
            </a:solidFill>
            <a:prstDash val="solid"/>
          </a:ln>
        </p:spPr>
      </p:sp>
      <p:sp>
        <p:nvSpPr>
          <p:cNvPr id="74" name="Text 66"/>
          <p:cNvSpPr/>
          <p:nvPr/>
        </p:nvSpPr>
        <p:spPr>
          <a:xfrm>
            <a:off x="7202729" y="3493008"/>
            <a:ext cx="583387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 err="1">
                <a:solidFill>
                  <a:srgbClr val="1B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Arize</a:t>
            </a:r>
            <a:endParaRPr lang="en-US" sz="750" dirty="0"/>
          </a:p>
        </p:txBody>
      </p:sp>
      <p:sp>
        <p:nvSpPr>
          <p:cNvPr id="75" name="Shape 67"/>
          <p:cNvSpPr/>
          <p:nvPr/>
        </p:nvSpPr>
        <p:spPr>
          <a:xfrm>
            <a:off x="7859268" y="3493008"/>
            <a:ext cx="583387" cy="237744"/>
          </a:xfrm>
          <a:prstGeom prst="rect">
            <a:avLst/>
          </a:prstGeom>
          <a:solidFill>
            <a:srgbClr val="E8F5EE"/>
          </a:solidFill>
          <a:ln w="9525">
            <a:solidFill>
              <a:srgbClr val="1B7A4A"/>
            </a:solidFill>
            <a:prstDash val="solid"/>
          </a:ln>
        </p:spPr>
      </p:sp>
      <p:sp>
        <p:nvSpPr>
          <p:cNvPr id="76" name="Text 68"/>
          <p:cNvSpPr/>
          <p:nvPr/>
        </p:nvSpPr>
        <p:spPr>
          <a:xfrm>
            <a:off x="7859268" y="3493008"/>
            <a:ext cx="583387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B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Alerts</a:t>
            </a:r>
            <a:endParaRPr lang="en-US" sz="750" dirty="0"/>
          </a:p>
        </p:txBody>
      </p:sp>
      <p:sp>
        <p:nvSpPr>
          <p:cNvPr id="77" name="Text 69"/>
          <p:cNvSpPr/>
          <p:nvPr/>
        </p:nvSpPr>
        <p:spPr>
          <a:xfrm>
            <a:off x="6345936" y="3822192"/>
            <a:ext cx="2505456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Vercel Analytics for prod telemetry. </a:t>
            </a:r>
            <a:r>
              <a:rPr lang="en-US" sz="950" dirty="0" err="1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Arize</a:t>
            </a: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for Evals. Custom async notification bell for audio/podcast task completion.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82880"/>
            <a:ext cx="64008" cy="41148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28016"/>
            <a:ext cx="7223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 We're Solving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589520" y="10972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⚗ ScienceAI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256032" y="795528"/>
            <a:ext cx="2798064" cy="409651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56032" y="795528"/>
            <a:ext cx="2798064" cy="64008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38912" y="978408"/>
            <a:ext cx="621792" cy="621792"/>
          </a:xfrm>
          <a:prstGeom prst="ellipse">
            <a:avLst/>
          </a:prstGeom>
          <a:solidFill>
            <a:srgbClr val="FEF0E7"/>
          </a:solidFill>
          <a:ln w="12700">
            <a:solidFill>
              <a:srgbClr val="C05C20"/>
            </a:solidFill>
            <a:prstDash val="solid"/>
          </a:ln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1124712"/>
            <a:ext cx="329184" cy="32918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152144" y="978408"/>
            <a:ext cx="17922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C05C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1152144" y="1234440"/>
            <a:ext cx="17922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Overload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420624" y="1801368"/>
            <a:ext cx="2468880" cy="0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20624" y="1911096"/>
            <a:ext cx="24688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Researchers/MSL spend 30%+ of their time manually tracking scientific literature across dozens of sources — literature, conferences, clinical trials, and competitor publications — leading to missed breakthroughs and slow decision-making.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3145536" y="795528"/>
            <a:ext cx="2798064" cy="409651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3145536" y="795528"/>
            <a:ext cx="2798064" cy="6400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3328416" y="978408"/>
            <a:ext cx="621792" cy="621792"/>
          </a:xfrm>
          <a:prstGeom prst="ellipse">
            <a:avLst/>
          </a:prstGeom>
          <a:solidFill>
            <a:srgbClr val="E8F0FE"/>
          </a:solidFill>
          <a:ln w="12700">
            <a:solidFill>
              <a:srgbClr val="4472C4"/>
            </a:solidFill>
            <a:prstDash val="solid"/>
          </a:ln>
        </p:spPr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720" y="1124712"/>
            <a:ext cx="329184" cy="329184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4041648" y="978408"/>
            <a:ext cx="17922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EXPERIENCES IT</a:t>
            </a:r>
            <a:endParaRPr lang="en-US" sz="800" dirty="0"/>
          </a:p>
        </p:txBody>
      </p:sp>
      <p:sp>
        <p:nvSpPr>
          <p:cNvPr id="19" name="Text 15"/>
          <p:cNvSpPr/>
          <p:nvPr/>
        </p:nvSpPr>
        <p:spPr>
          <a:xfrm>
            <a:off x="4041648" y="1234440"/>
            <a:ext cx="17922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R&amp;D Teams</a:t>
            </a:r>
            <a:endParaRPr lang="en-US" sz="1400" dirty="0"/>
          </a:p>
        </p:txBody>
      </p:sp>
      <p:sp>
        <p:nvSpPr>
          <p:cNvPr id="20" name="Shape 16"/>
          <p:cNvSpPr/>
          <p:nvPr/>
        </p:nvSpPr>
        <p:spPr>
          <a:xfrm>
            <a:off x="3310128" y="1801368"/>
            <a:ext cx="2468880" cy="0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21" name="Text 17"/>
          <p:cNvSpPr/>
          <p:nvPr/>
        </p:nvSpPr>
        <p:spPr>
          <a:xfrm>
            <a:off x="3310128" y="1911096"/>
            <a:ext cx="24688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Biotech researchers, clinical scientists, and academic R&amp;D teams who need to stay current across fast-moving domains with limited time and fragmented tooling across dozens of disparate sources.</a:t>
            </a:r>
          </a:p>
          <a:p>
            <a:pPr marL="0" indent="0" algn="l">
              <a:buNone/>
            </a:pPr>
            <a:endParaRPr lang="en-US" sz="1100" dirty="0">
              <a:solidFill>
                <a:srgbClr val="5A6A7E"/>
              </a:solidFill>
              <a:latin typeface="Calibri" pitchFamily="34" charset="0"/>
              <a:cs typeface="Calibri" pitchFamily="34" charset="-120"/>
            </a:endParaRPr>
          </a:p>
          <a:p>
            <a:pPr marL="0" indent="0" algn="l">
              <a:buNone/>
            </a:pPr>
            <a:r>
              <a:rPr lang="en-US" sz="1100" b="1" dirty="0">
                <a:solidFill>
                  <a:srgbClr val="5A6A7E"/>
                </a:solidFill>
                <a:latin typeface="Calibri" pitchFamily="34" charset="0"/>
                <a:cs typeface="Calibri" pitchFamily="34" charset="-120"/>
              </a:rPr>
              <a:t>POC</a:t>
            </a:r>
            <a:r>
              <a:rPr lang="en-US" sz="1100" b="1" dirty="0">
                <a:solidFill>
                  <a:srgbClr val="5A6A7E"/>
                </a:solidFill>
                <a:latin typeface="Calibri" pitchFamily="34" charset="0"/>
                <a:cs typeface="Calibri" pitchFamily="34" charset="-120"/>
                <a:sym typeface="Wingdings" pitchFamily="2" charset="2"/>
              </a:rPr>
              <a:t>: (ONLY from last 30 days)</a:t>
            </a:r>
            <a:endParaRPr lang="en-US" sz="1100" b="1" dirty="0">
              <a:solidFill>
                <a:srgbClr val="5A6A7E"/>
              </a:solidFill>
              <a:latin typeface="Calibri" pitchFamily="34" charset="0"/>
              <a:cs typeface="Calibri" pitchFamily="34" charset="-120"/>
            </a:endParaRPr>
          </a:p>
          <a:p>
            <a:r>
              <a:rPr lang="en-US" sz="1100" dirty="0">
                <a:solidFill>
                  <a:srgbClr val="5A6A7E"/>
                </a:solidFill>
                <a:latin typeface="Calibri" pitchFamily="34" charset="0"/>
                <a:cs typeface="Calibri" pitchFamily="34" charset="-120"/>
              </a:rPr>
              <a:t>Therapeutic Area: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5A6A7E"/>
                </a:solidFill>
                <a:latin typeface="Calibri" pitchFamily="34" charset="0"/>
                <a:cs typeface="Calibri" pitchFamily="34" charset="-120"/>
              </a:rPr>
              <a:t>Cardiovascular &amp; Renal Health (Nephrology)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5A6A7E"/>
                </a:solidFill>
                <a:latin typeface="Calibri" pitchFamily="34" charset="0"/>
                <a:cs typeface="Calibri" pitchFamily="34" charset="-120"/>
              </a:rPr>
              <a:t>Psychiatry &amp; Neurology (Neuroscience)</a:t>
            </a:r>
          </a:p>
          <a:p>
            <a:endParaRPr lang="en-US" sz="1100" dirty="0">
              <a:solidFill>
                <a:srgbClr val="5A6A7E"/>
              </a:solidFill>
              <a:latin typeface="Calibri" pitchFamily="34" charset="0"/>
              <a:cs typeface="Calibri" pitchFamily="34" charset="-120"/>
            </a:endParaRPr>
          </a:p>
          <a:p>
            <a:r>
              <a:rPr lang="en-US" sz="1100" b="1" dirty="0">
                <a:solidFill>
                  <a:srgbClr val="5A6A7E"/>
                </a:solidFill>
                <a:latin typeface="Calibri" pitchFamily="34" charset="0"/>
                <a:cs typeface="Calibri" pitchFamily="34" charset="-120"/>
              </a:rPr>
              <a:t>Future Version: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5A6A7E"/>
                </a:solidFill>
                <a:latin typeface="Calibri" pitchFamily="34" charset="0"/>
                <a:cs typeface="Calibri" pitchFamily="34" charset="-120"/>
              </a:rPr>
              <a:t>Include more source points, on-a-fly AI assistant search, downloadable formats, All-level categorization, local DBs Plugins, various types </a:t>
            </a:r>
            <a:r>
              <a:rPr lang="en-US" sz="1100">
                <a:solidFill>
                  <a:srgbClr val="5A6A7E"/>
                </a:solidFill>
                <a:latin typeface="Calibri" pitchFamily="34" charset="0"/>
                <a:cs typeface="Calibri" pitchFamily="34" charset="-120"/>
              </a:rPr>
              <a:t>of analysis </a:t>
            </a:r>
            <a:r>
              <a:rPr lang="en-US" sz="1100" dirty="0">
                <a:solidFill>
                  <a:srgbClr val="5A6A7E"/>
                </a:solidFill>
                <a:latin typeface="Calibri" pitchFamily="34" charset="0"/>
                <a:cs typeface="Calibri" pitchFamily="34" charset="-12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rgbClr val="5A6A7E"/>
              </a:solidFill>
              <a:latin typeface="Calibri" pitchFamily="34" charset="0"/>
              <a:cs typeface="Calibri" pitchFamily="34" charset="-120"/>
            </a:endParaRPr>
          </a:p>
          <a:p>
            <a:endParaRPr lang="en-US" sz="1100" dirty="0">
              <a:solidFill>
                <a:srgbClr val="5A6A7E"/>
              </a:solidFill>
              <a:latin typeface="Calibri" pitchFamily="34" charset="0"/>
              <a:cs typeface="Calibri" pitchFamily="34" charset="-120"/>
            </a:endParaRPr>
          </a:p>
        </p:txBody>
      </p:sp>
      <p:sp>
        <p:nvSpPr>
          <p:cNvPr id="22" name="Shape 18"/>
          <p:cNvSpPr/>
          <p:nvPr/>
        </p:nvSpPr>
        <p:spPr>
          <a:xfrm>
            <a:off x="6035040" y="795528"/>
            <a:ext cx="2798064" cy="409651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3" name="Shape 19"/>
          <p:cNvSpPr/>
          <p:nvPr/>
        </p:nvSpPr>
        <p:spPr>
          <a:xfrm>
            <a:off x="6035040" y="795528"/>
            <a:ext cx="2798064" cy="64008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</p:sp>
      <p:sp>
        <p:nvSpPr>
          <p:cNvPr id="24" name="Shape 20"/>
          <p:cNvSpPr/>
          <p:nvPr/>
        </p:nvSpPr>
        <p:spPr>
          <a:xfrm>
            <a:off x="6217920" y="978408"/>
            <a:ext cx="621792" cy="621792"/>
          </a:xfrm>
          <a:prstGeom prst="ellipse">
            <a:avLst/>
          </a:prstGeom>
          <a:solidFill>
            <a:srgbClr val="E8F5EE"/>
          </a:solidFill>
          <a:ln w="12700">
            <a:solidFill>
              <a:srgbClr val="1B7A4A"/>
            </a:solidFill>
            <a:prstDash val="solid"/>
          </a:ln>
        </p:spPr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4224" y="1124712"/>
            <a:ext cx="329184" cy="329184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6931152" y="978408"/>
            <a:ext cx="17922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B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GEN AI FITS</a:t>
            </a:r>
            <a:endParaRPr lang="en-US" sz="800" dirty="0"/>
          </a:p>
        </p:txBody>
      </p:sp>
      <p:sp>
        <p:nvSpPr>
          <p:cNvPr id="27" name="Text 22"/>
          <p:cNvSpPr/>
          <p:nvPr/>
        </p:nvSpPr>
        <p:spPr>
          <a:xfrm>
            <a:off x="6931152" y="1234440"/>
            <a:ext cx="17922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Language Intelligence</a:t>
            </a:r>
            <a:endParaRPr lang="en-US" sz="1400" dirty="0"/>
          </a:p>
        </p:txBody>
      </p:sp>
      <p:sp>
        <p:nvSpPr>
          <p:cNvPr id="28" name="Shape 23"/>
          <p:cNvSpPr/>
          <p:nvPr/>
        </p:nvSpPr>
        <p:spPr>
          <a:xfrm>
            <a:off x="6199632" y="1801368"/>
            <a:ext cx="2468880" cy="0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29" name="Text 24"/>
          <p:cNvSpPr/>
          <p:nvPr/>
        </p:nvSpPr>
        <p:spPr>
          <a:xfrm>
            <a:off x="6199632" y="1911096"/>
            <a:ext cx="24688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LLMs summarize and reason across complex scientific text. Multimodal generation (audio/podcast) enables consumption during non-screen time. RAG grounds every answer in real, cited publications.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64592"/>
            <a:ext cx="64008" cy="402336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09728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ScienceAI — Data Flow Diagram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589520" y="109728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⚗ ScienceAI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253F6A"/>
          </a:solidFill>
          <a:ln w="12700">
            <a:solidFill>
              <a:srgbClr val="253F6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FAE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ScienceAI  |  Capstone Project  |  Gen AI System Design  |  Apr 2026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56032" y="960120"/>
            <a:ext cx="1737360" cy="2999232"/>
          </a:xfrm>
          <a:prstGeom prst="roundRect">
            <a:avLst>
              <a:gd name="adj" fmla="val 5263"/>
            </a:avLst>
          </a:prstGeom>
          <a:solidFill>
            <a:srgbClr val="1B7A4A">
              <a:alpha val="10000"/>
            </a:srgbClr>
          </a:solidFill>
          <a:ln w="12700">
            <a:solidFill>
              <a:srgbClr val="1B7A4A"/>
            </a:solidFill>
            <a:prstDash val="dash"/>
          </a:ln>
        </p:spPr>
      </p:sp>
      <p:sp>
        <p:nvSpPr>
          <p:cNvPr id="9" name="Text 7"/>
          <p:cNvSpPr/>
          <p:nvPr/>
        </p:nvSpPr>
        <p:spPr>
          <a:xfrm>
            <a:off x="347472" y="1014984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B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SOURCES</a:t>
            </a:r>
            <a:endParaRPr lang="en-US" sz="750" dirty="0"/>
          </a:p>
        </p:txBody>
      </p:sp>
      <p:sp>
        <p:nvSpPr>
          <p:cNvPr id="10" name="Shape 8"/>
          <p:cNvSpPr/>
          <p:nvPr/>
        </p:nvSpPr>
        <p:spPr>
          <a:xfrm>
            <a:off x="2176272" y="960120"/>
            <a:ext cx="1737360" cy="2999232"/>
          </a:xfrm>
          <a:prstGeom prst="roundRect">
            <a:avLst>
              <a:gd name="adj" fmla="val 5263"/>
            </a:avLst>
          </a:prstGeom>
          <a:solidFill>
            <a:srgbClr val="006B75">
              <a:alpha val="10000"/>
            </a:srgbClr>
          </a:solidFill>
          <a:ln w="12700">
            <a:solidFill>
              <a:srgbClr val="006B75"/>
            </a:solidFill>
            <a:prstDash val="dash"/>
          </a:ln>
        </p:spPr>
      </p:sp>
      <p:sp>
        <p:nvSpPr>
          <p:cNvPr id="11" name="Text 9"/>
          <p:cNvSpPr/>
          <p:nvPr/>
        </p:nvSpPr>
        <p:spPr>
          <a:xfrm>
            <a:off x="2267712" y="1014984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0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INGESTION &amp; STORAGE</a:t>
            </a:r>
            <a:endParaRPr lang="en-US" sz="750" dirty="0"/>
          </a:p>
        </p:txBody>
      </p:sp>
      <p:sp>
        <p:nvSpPr>
          <p:cNvPr id="12" name="Shape 10"/>
          <p:cNvSpPr/>
          <p:nvPr/>
        </p:nvSpPr>
        <p:spPr>
          <a:xfrm>
            <a:off x="4096512" y="960120"/>
            <a:ext cx="2029968" cy="2999232"/>
          </a:xfrm>
          <a:prstGeom prst="roundRect">
            <a:avLst>
              <a:gd name="adj" fmla="val 4505"/>
            </a:avLst>
          </a:prstGeom>
          <a:solidFill>
            <a:srgbClr val="6B2D8B">
              <a:alpha val="10000"/>
            </a:srgbClr>
          </a:solidFill>
          <a:ln w="12700">
            <a:solidFill>
              <a:srgbClr val="6B2D8B"/>
            </a:solidFill>
            <a:prstDash val="dash"/>
          </a:ln>
        </p:spPr>
      </p:sp>
      <p:sp>
        <p:nvSpPr>
          <p:cNvPr id="13" name="Text 11"/>
          <p:cNvSpPr/>
          <p:nvPr/>
        </p:nvSpPr>
        <p:spPr>
          <a:xfrm>
            <a:off x="4187952" y="1014984"/>
            <a:ext cx="18470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6B2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PROCESSING</a:t>
            </a:r>
            <a:endParaRPr lang="en-US" sz="750" dirty="0"/>
          </a:p>
        </p:txBody>
      </p:sp>
      <p:sp>
        <p:nvSpPr>
          <p:cNvPr id="14" name="Shape 12"/>
          <p:cNvSpPr/>
          <p:nvPr/>
        </p:nvSpPr>
        <p:spPr>
          <a:xfrm>
            <a:off x="6309360" y="960120"/>
            <a:ext cx="2578608" cy="2999232"/>
          </a:xfrm>
          <a:prstGeom prst="roundRect">
            <a:avLst>
              <a:gd name="adj" fmla="val 3546"/>
            </a:avLst>
          </a:prstGeom>
          <a:solidFill>
            <a:srgbClr val="4472C4">
              <a:alpha val="10000"/>
            </a:srgbClr>
          </a:solidFill>
          <a:ln w="12700">
            <a:solidFill>
              <a:srgbClr val="4472C4"/>
            </a:solidFill>
            <a:prstDash val="dash"/>
          </a:ln>
        </p:spPr>
      </p:sp>
      <p:sp>
        <p:nvSpPr>
          <p:cNvPr id="15" name="Text 13"/>
          <p:cNvSpPr/>
          <p:nvPr/>
        </p:nvSpPr>
        <p:spPr>
          <a:xfrm>
            <a:off x="6400800" y="1014984"/>
            <a:ext cx="23957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OUTPUTS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47472" y="1243584"/>
            <a:ext cx="1554480" cy="402336"/>
          </a:xfrm>
          <a:prstGeom prst="roundRect">
            <a:avLst>
              <a:gd name="adj" fmla="val 15909"/>
            </a:avLst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  <a:effectLst>
            <a:outerShdw blurRad="381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47472" y="1243584"/>
            <a:ext cx="1554480" cy="402336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Scientific Literature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47472" y="1810512"/>
            <a:ext cx="1554480" cy="402336"/>
          </a:xfrm>
          <a:prstGeom prst="roundRect">
            <a:avLst>
              <a:gd name="adj" fmla="val 15909"/>
            </a:avLst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  <a:effectLst>
            <a:outerShdw blurRad="381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347472" y="1810512"/>
            <a:ext cx="1554480" cy="402336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Conference Proceedings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47472" y="2377440"/>
            <a:ext cx="1554480" cy="402336"/>
          </a:xfrm>
          <a:prstGeom prst="roundRect">
            <a:avLst>
              <a:gd name="adj" fmla="val 15909"/>
            </a:avLst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  <a:effectLst>
            <a:outerShdw blurRad="381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47472" y="2377440"/>
            <a:ext cx="1554480" cy="402336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Trials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47472" y="2944368"/>
            <a:ext cx="1554480" cy="402336"/>
          </a:xfrm>
          <a:prstGeom prst="roundRect">
            <a:avLst>
              <a:gd name="adj" fmla="val 15909"/>
            </a:avLst>
          </a:prstGeom>
          <a:solidFill>
            <a:srgbClr val="2D7A45"/>
          </a:solidFill>
          <a:ln w="12700">
            <a:solidFill>
              <a:srgbClr val="2D7A45"/>
            </a:solidFill>
            <a:prstDash val="solid"/>
          </a:ln>
          <a:effectLst>
            <a:outerShdw blurRad="381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347472" y="2944368"/>
            <a:ext cx="1554480" cy="402336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Competitor Intelligence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267712" y="1929384"/>
            <a:ext cx="1554480" cy="402336"/>
          </a:xfrm>
          <a:prstGeom prst="roundRect">
            <a:avLst>
              <a:gd name="adj" fmla="val 15909"/>
            </a:avLst>
          </a:prstGeom>
          <a:solidFill>
            <a:srgbClr val="006B75"/>
          </a:solidFill>
          <a:ln w="12700">
            <a:solidFill>
              <a:srgbClr val="006B75"/>
            </a:solidFill>
            <a:prstDash val="solid"/>
          </a:ln>
          <a:effectLst>
            <a:outerShdw blurRad="381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2267712" y="1929384"/>
            <a:ext cx="1554480" cy="402336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 Sync Agent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2267712" y="2944368"/>
            <a:ext cx="1554480" cy="402336"/>
          </a:xfrm>
          <a:prstGeom prst="roundRect">
            <a:avLst>
              <a:gd name="adj" fmla="val 15909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  <a:effectLst>
            <a:outerShdw blurRad="381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2267712" y="2944368"/>
            <a:ext cx="1554480" cy="402336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Chroma DB</a:t>
            </a:r>
            <a:endParaRPr lang="en-US" sz="90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C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Vector Store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2267712" y="2944368"/>
            <a:ext cx="1554480" cy="82296"/>
          </a:xfrm>
          <a:prstGeom prst="roundRect">
            <a:avLst>
              <a:gd name="adj" fmla="val 44444"/>
            </a:avLst>
          </a:prstGeom>
          <a:solidFill>
            <a:srgbClr val="02A4B0"/>
          </a:solidFill>
          <a:ln w="12700">
            <a:solidFill>
              <a:srgbClr val="02A4B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187952" y="1243584"/>
            <a:ext cx="1847088" cy="402336"/>
          </a:xfrm>
          <a:prstGeom prst="roundRect">
            <a:avLst>
              <a:gd name="adj" fmla="val 15909"/>
            </a:avLst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381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4187952" y="1243584"/>
            <a:ext cx="1847088" cy="402336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Next.js 16 API Layer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4187952" y="1810512"/>
            <a:ext cx="1847088" cy="402336"/>
          </a:xfrm>
          <a:prstGeom prst="roundRect">
            <a:avLst>
              <a:gd name="adj" fmla="val 15909"/>
            </a:avLst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  <a:effectLst>
            <a:outerShdw blurRad="381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187952" y="1810512"/>
            <a:ext cx="1847088" cy="402336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 GPT-5-mini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4187952" y="2377440"/>
            <a:ext cx="1847088" cy="402336"/>
          </a:xfrm>
          <a:prstGeom prst="roundRect">
            <a:avLst>
              <a:gd name="adj" fmla="val 15909"/>
            </a:avLst>
          </a:prstGeom>
          <a:solidFill>
            <a:srgbClr val="5B2580"/>
          </a:solidFill>
          <a:ln w="12700">
            <a:solidFill>
              <a:srgbClr val="5B2580"/>
            </a:solidFill>
            <a:prstDash val="solid"/>
          </a:ln>
          <a:effectLst>
            <a:outerShdw blurRad="381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4187952" y="2377440"/>
            <a:ext cx="1847088" cy="402336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 RAG Pipeline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187952" y="2944368"/>
            <a:ext cx="1847088" cy="402336"/>
          </a:xfrm>
          <a:prstGeom prst="roundRect">
            <a:avLst>
              <a:gd name="adj" fmla="val 15909"/>
            </a:avLst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  <a:effectLst>
            <a:outerShdw blurRad="381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4187952" y="2944368"/>
            <a:ext cx="1847088" cy="402336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ElevenLabs TTS Engine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6400800" y="1810512"/>
            <a:ext cx="2395728" cy="402336"/>
          </a:xfrm>
          <a:prstGeom prst="roundRect">
            <a:avLst>
              <a:gd name="adj" fmla="val 15909"/>
            </a:avLst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  <a:effectLst>
            <a:outerShdw blurRad="381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6400800" y="1810512"/>
            <a:ext cx="2395728" cy="402336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Chat + Citations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400800" y="2377440"/>
            <a:ext cx="2395728" cy="402336"/>
          </a:xfrm>
          <a:prstGeom prst="roundRect">
            <a:avLst>
              <a:gd name="adj" fmla="val 15909"/>
            </a:avLst>
          </a:prstGeom>
          <a:solidFill>
            <a:srgbClr val="1F6B8A"/>
          </a:solidFill>
          <a:ln w="12700">
            <a:solidFill>
              <a:srgbClr val="1F6B8A"/>
            </a:solidFill>
            <a:prstDash val="solid"/>
          </a:ln>
          <a:effectLst>
            <a:outerShdw blurRad="381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0" name="Text 38"/>
          <p:cNvSpPr/>
          <p:nvPr/>
        </p:nvSpPr>
        <p:spPr>
          <a:xfrm>
            <a:off x="6400800" y="2377440"/>
            <a:ext cx="2395728" cy="402336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 Search Results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6400800" y="2944368"/>
            <a:ext cx="2395728" cy="402336"/>
          </a:xfrm>
          <a:prstGeom prst="roundRect">
            <a:avLst>
              <a:gd name="adj" fmla="val 15909"/>
            </a:avLst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  <a:effectLst>
            <a:outerShdw blurRad="381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2" name="Text 40"/>
          <p:cNvSpPr/>
          <p:nvPr/>
        </p:nvSpPr>
        <p:spPr>
          <a:xfrm>
            <a:off x="6400800" y="2944368"/>
            <a:ext cx="2395728" cy="402336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 Summary (MP3)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6400800" y="3474720"/>
            <a:ext cx="2395728" cy="402336"/>
          </a:xfrm>
          <a:prstGeom prst="roundRect">
            <a:avLst>
              <a:gd name="adj" fmla="val 15909"/>
            </a:avLst>
          </a:prstGeom>
          <a:solidFill>
            <a:srgbClr val="A04818"/>
          </a:solidFill>
          <a:ln w="12700">
            <a:solidFill>
              <a:srgbClr val="A04818"/>
            </a:solidFill>
            <a:prstDash val="solid"/>
          </a:ln>
          <a:effectLst>
            <a:outerShdw blurRad="381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0" y="3474720"/>
            <a:ext cx="2395728" cy="402336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Podcast (MP3)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4187952" y="640080"/>
            <a:ext cx="1847088" cy="338328"/>
          </a:xfrm>
          <a:prstGeom prst="roundRect">
            <a:avLst>
              <a:gd name="adj" fmla="val 18919"/>
            </a:avLst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381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4187952" y="640080"/>
            <a:ext cx="1847088" cy="338328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Researcher</a:t>
            </a:r>
            <a:endParaRPr lang="en-US" sz="90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CC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User Query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5111496" y="978408"/>
            <a:ext cx="0" cy="265176"/>
          </a:xfrm>
          <a:prstGeom prst="line">
            <a:avLst/>
          </a:prstGeom>
          <a:noFill/>
          <a:ln w="22860">
            <a:solidFill>
              <a:srgbClr val="1F3864"/>
            </a:solidFill>
            <a:prstDash val="solid"/>
            <a:tailEnd type="triangle"/>
          </a:ln>
        </p:spPr>
      </p:sp>
      <p:sp>
        <p:nvSpPr>
          <p:cNvPr id="48" name="Text 46"/>
          <p:cNvSpPr/>
          <p:nvPr/>
        </p:nvSpPr>
        <p:spPr>
          <a:xfrm>
            <a:off x="4745736" y="731520"/>
            <a:ext cx="10058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i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query</a:t>
            </a:r>
            <a:endParaRPr lang="en-US" sz="600" dirty="0"/>
          </a:p>
        </p:txBody>
      </p:sp>
      <p:sp>
        <p:nvSpPr>
          <p:cNvPr id="49" name="Shape 47"/>
          <p:cNvSpPr/>
          <p:nvPr/>
        </p:nvSpPr>
        <p:spPr>
          <a:xfrm>
            <a:off x="1901952" y="1444752"/>
            <a:ext cx="173736" cy="0"/>
          </a:xfrm>
          <a:prstGeom prst="line">
            <a:avLst/>
          </a:prstGeom>
          <a:noFill/>
          <a:ln w="22860">
            <a:solidFill>
              <a:srgbClr val="1B7A4A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901952" y="2011680"/>
            <a:ext cx="173736" cy="0"/>
          </a:xfrm>
          <a:prstGeom prst="line">
            <a:avLst/>
          </a:prstGeom>
          <a:noFill/>
          <a:ln w="22860">
            <a:solidFill>
              <a:srgbClr val="1B7A4A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901952" y="2578608"/>
            <a:ext cx="173736" cy="0"/>
          </a:xfrm>
          <a:prstGeom prst="line">
            <a:avLst/>
          </a:prstGeom>
          <a:noFill/>
          <a:ln w="22860">
            <a:solidFill>
              <a:srgbClr val="1B7A4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901952" y="3145536"/>
            <a:ext cx="173736" cy="0"/>
          </a:xfrm>
          <a:prstGeom prst="line">
            <a:avLst/>
          </a:prstGeom>
          <a:noFill/>
          <a:ln w="22860">
            <a:solidFill>
              <a:srgbClr val="1B7A4A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2075688" y="1444752"/>
            <a:ext cx="0" cy="1700784"/>
          </a:xfrm>
          <a:prstGeom prst="line">
            <a:avLst/>
          </a:prstGeom>
          <a:noFill/>
          <a:ln w="22860">
            <a:solidFill>
              <a:srgbClr val="1B7A4A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2075688" y="2130552"/>
            <a:ext cx="192024" cy="0"/>
          </a:xfrm>
          <a:prstGeom prst="line">
            <a:avLst/>
          </a:prstGeom>
          <a:noFill/>
          <a:ln w="22860">
            <a:solidFill>
              <a:srgbClr val="1B7A4A"/>
            </a:solidFill>
            <a:prstDash val="solid"/>
            <a:tailEnd type="triangle"/>
          </a:ln>
        </p:spPr>
      </p:sp>
      <p:sp>
        <p:nvSpPr>
          <p:cNvPr id="55" name="Text 53"/>
          <p:cNvSpPr/>
          <p:nvPr/>
        </p:nvSpPr>
        <p:spPr>
          <a:xfrm>
            <a:off x="1769364" y="1947672"/>
            <a:ext cx="10058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i="1" dirty="0">
                <a:solidFill>
                  <a:srgbClr val="1B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raw data</a:t>
            </a:r>
            <a:endParaRPr lang="en-US" sz="600" dirty="0"/>
          </a:p>
        </p:txBody>
      </p:sp>
      <p:sp>
        <p:nvSpPr>
          <p:cNvPr id="56" name="Shape 54"/>
          <p:cNvSpPr/>
          <p:nvPr/>
        </p:nvSpPr>
        <p:spPr>
          <a:xfrm>
            <a:off x="3044952" y="2331720"/>
            <a:ext cx="0" cy="612648"/>
          </a:xfrm>
          <a:prstGeom prst="line">
            <a:avLst/>
          </a:prstGeom>
          <a:noFill/>
          <a:ln w="22860">
            <a:solidFill>
              <a:srgbClr val="006B75"/>
            </a:solidFill>
            <a:prstDash val="solid"/>
            <a:tailEnd type="triangle"/>
          </a:ln>
        </p:spPr>
      </p:sp>
      <p:sp>
        <p:nvSpPr>
          <p:cNvPr id="57" name="Text 55"/>
          <p:cNvSpPr/>
          <p:nvPr/>
        </p:nvSpPr>
        <p:spPr>
          <a:xfrm>
            <a:off x="2679192" y="2555748"/>
            <a:ext cx="10058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i="1" dirty="0">
                <a:solidFill>
                  <a:srgbClr val="00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embeddings</a:t>
            </a:r>
            <a:endParaRPr lang="en-US" sz="600" dirty="0"/>
          </a:p>
        </p:txBody>
      </p:sp>
      <p:sp>
        <p:nvSpPr>
          <p:cNvPr id="58" name="Shape 56"/>
          <p:cNvSpPr/>
          <p:nvPr/>
        </p:nvSpPr>
        <p:spPr>
          <a:xfrm>
            <a:off x="5111496" y="1645920"/>
            <a:ext cx="0" cy="54864"/>
          </a:xfrm>
          <a:prstGeom prst="line">
            <a:avLst/>
          </a:prstGeom>
          <a:noFill/>
          <a:ln w="22860">
            <a:solidFill>
              <a:srgbClr val="1F3864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4654296" y="1700784"/>
            <a:ext cx="914400" cy="0"/>
          </a:xfrm>
          <a:prstGeom prst="line">
            <a:avLst/>
          </a:prstGeom>
          <a:noFill/>
          <a:ln w="22860">
            <a:solidFill>
              <a:srgbClr val="1F3864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4654296" y="1700784"/>
            <a:ext cx="0" cy="109728"/>
          </a:xfrm>
          <a:prstGeom prst="line">
            <a:avLst/>
          </a:prstGeom>
          <a:noFill/>
          <a:ln w="22860">
            <a:solidFill>
              <a:srgbClr val="1F3864"/>
            </a:solidFill>
            <a:prstDash val="solid"/>
            <a:tailEnd type="triangle"/>
          </a:ln>
        </p:spPr>
      </p:sp>
      <p:sp>
        <p:nvSpPr>
          <p:cNvPr id="61" name="Shape 59"/>
          <p:cNvSpPr/>
          <p:nvPr/>
        </p:nvSpPr>
        <p:spPr>
          <a:xfrm>
            <a:off x="5111496" y="1700784"/>
            <a:ext cx="0" cy="676656"/>
          </a:xfrm>
          <a:prstGeom prst="line">
            <a:avLst/>
          </a:prstGeom>
          <a:noFill/>
          <a:ln w="22860">
            <a:solidFill>
              <a:srgbClr val="1F3864"/>
            </a:solidFill>
            <a:prstDash val="solid"/>
            <a:tailEnd type="triangle"/>
          </a:ln>
        </p:spPr>
      </p:sp>
      <p:sp>
        <p:nvSpPr>
          <p:cNvPr id="62" name="Shape 60"/>
          <p:cNvSpPr/>
          <p:nvPr/>
        </p:nvSpPr>
        <p:spPr>
          <a:xfrm>
            <a:off x="5568696" y="1700784"/>
            <a:ext cx="0" cy="1243584"/>
          </a:xfrm>
          <a:prstGeom prst="line">
            <a:avLst/>
          </a:prstGeom>
          <a:noFill/>
          <a:ln w="22860">
            <a:solidFill>
              <a:srgbClr val="1F3864"/>
            </a:solidFill>
            <a:prstDash val="solid"/>
            <a:tailEnd type="triangle"/>
          </a:ln>
        </p:spPr>
      </p:sp>
      <p:sp>
        <p:nvSpPr>
          <p:cNvPr id="63" name="Text 61"/>
          <p:cNvSpPr/>
          <p:nvPr/>
        </p:nvSpPr>
        <p:spPr>
          <a:xfrm>
            <a:off x="4745736" y="1719072"/>
            <a:ext cx="10058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i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routes</a:t>
            </a:r>
            <a:endParaRPr lang="en-US" sz="600" dirty="0"/>
          </a:p>
        </p:txBody>
      </p:sp>
      <p:sp>
        <p:nvSpPr>
          <p:cNvPr id="64" name="Shape 62"/>
          <p:cNvSpPr/>
          <p:nvPr/>
        </p:nvSpPr>
        <p:spPr>
          <a:xfrm>
            <a:off x="3822192" y="3145536"/>
            <a:ext cx="219456" cy="0"/>
          </a:xfrm>
          <a:prstGeom prst="line">
            <a:avLst/>
          </a:prstGeom>
          <a:noFill/>
          <a:ln w="22860">
            <a:solidFill>
              <a:srgbClr val="028090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4041648" y="2578608"/>
            <a:ext cx="0" cy="566928"/>
          </a:xfrm>
          <a:prstGeom prst="line">
            <a:avLst/>
          </a:prstGeom>
          <a:noFill/>
          <a:ln w="22860">
            <a:solidFill>
              <a:srgbClr val="028090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4041648" y="2578608"/>
            <a:ext cx="146304" cy="0"/>
          </a:xfrm>
          <a:prstGeom prst="line">
            <a:avLst/>
          </a:prstGeom>
          <a:noFill/>
          <a:ln w="22860">
            <a:solidFill>
              <a:srgbClr val="028090"/>
            </a:solidFill>
            <a:prstDash val="solid"/>
            <a:tailEnd type="triangle"/>
          </a:ln>
        </p:spPr>
      </p:sp>
      <p:sp>
        <p:nvSpPr>
          <p:cNvPr id="67" name="Text 65"/>
          <p:cNvSpPr/>
          <p:nvPr/>
        </p:nvSpPr>
        <p:spPr>
          <a:xfrm>
            <a:off x="3749040" y="2414016"/>
            <a:ext cx="10058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vector context</a:t>
            </a:r>
            <a:endParaRPr lang="en-US" sz="600" dirty="0"/>
          </a:p>
        </p:txBody>
      </p:sp>
      <p:sp>
        <p:nvSpPr>
          <p:cNvPr id="68" name="Shape 66"/>
          <p:cNvSpPr/>
          <p:nvPr/>
        </p:nvSpPr>
        <p:spPr>
          <a:xfrm>
            <a:off x="6035040" y="2011680"/>
            <a:ext cx="365760" cy="0"/>
          </a:xfrm>
          <a:prstGeom prst="line">
            <a:avLst/>
          </a:prstGeom>
          <a:noFill/>
          <a:ln w="22860">
            <a:solidFill>
              <a:srgbClr val="6B2D8B"/>
            </a:solidFill>
            <a:prstDash val="solid"/>
            <a:tailEnd type="triangle"/>
          </a:ln>
        </p:spPr>
      </p:sp>
      <p:sp>
        <p:nvSpPr>
          <p:cNvPr id="69" name="Text 67"/>
          <p:cNvSpPr/>
          <p:nvPr/>
        </p:nvSpPr>
        <p:spPr>
          <a:xfrm>
            <a:off x="5852160" y="1856232"/>
            <a:ext cx="10058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i="1" dirty="0">
                <a:solidFill>
                  <a:srgbClr val="6B2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synthesized ans.</a:t>
            </a:r>
            <a:endParaRPr lang="en-US" sz="600" dirty="0"/>
          </a:p>
        </p:txBody>
      </p:sp>
      <p:sp>
        <p:nvSpPr>
          <p:cNvPr id="70" name="Shape 68"/>
          <p:cNvSpPr/>
          <p:nvPr/>
        </p:nvSpPr>
        <p:spPr>
          <a:xfrm>
            <a:off x="6035040" y="2578608"/>
            <a:ext cx="365760" cy="0"/>
          </a:xfrm>
          <a:prstGeom prst="line">
            <a:avLst/>
          </a:prstGeom>
          <a:noFill/>
          <a:ln w="22860">
            <a:solidFill>
              <a:srgbClr val="5B2580"/>
            </a:solidFill>
            <a:prstDash val="solid"/>
            <a:tailEnd type="triangle"/>
          </a:ln>
        </p:spPr>
      </p:sp>
      <p:sp>
        <p:nvSpPr>
          <p:cNvPr id="71" name="Text 69"/>
          <p:cNvSpPr/>
          <p:nvPr/>
        </p:nvSpPr>
        <p:spPr>
          <a:xfrm>
            <a:off x="5852160" y="2423160"/>
            <a:ext cx="10058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i="1" dirty="0">
                <a:solidFill>
                  <a:srgbClr val="5B2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ranked results</a:t>
            </a:r>
            <a:endParaRPr lang="en-US" sz="600" dirty="0"/>
          </a:p>
        </p:txBody>
      </p:sp>
      <p:sp>
        <p:nvSpPr>
          <p:cNvPr id="72" name="Shape 70"/>
          <p:cNvSpPr/>
          <p:nvPr/>
        </p:nvSpPr>
        <p:spPr>
          <a:xfrm>
            <a:off x="6035040" y="3145536"/>
            <a:ext cx="365760" cy="0"/>
          </a:xfrm>
          <a:prstGeom prst="line">
            <a:avLst/>
          </a:prstGeom>
          <a:noFill/>
          <a:ln w="22860">
            <a:solidFill>
              <a:srgbClr val="C05C20"/>
            </a:solidFill>
            <a:prstDash val="solid"/>
            <a:tailEnd type="triangle"/>
          </a:ln>
        </p:spPr>
      </p:sp>
      <p:sp>
        <p:nvSpPr>
          <p:cNvPr id="73" name="Text 71"/>
          <p:cNvSpPr/>
          <p:nvPr/>
        </p:nvSpPr>
        <p:spPr>
          <a:xfrm>
            <a:off x="5852160" y="2990088"/>
            <a:ext cx="10058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i="1" dirty="0">
                <a:solidFill>
                  <a:srgbClr val="C05C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MP3 audio</a:t>
            </a:r>
            <a:endParaRPr lang="en-US" sz="600" dirty="0"/>
          </a:p>
        </p:txBody>
      </p:sp>
      <p:sp>
        <p:nvSpPr>
          <p:cNvPr id="74" name="Shape 72"/>
          <p:cNvSpPr/>
          <p:nvPr/>
        </p:nvSpPr>
        <p:spPr>
          <a:xfrm>
            <a:off x="5614416" y="3346704"/>
            <a:ext cx="0" cy="329184"/>
          </a:xfrm>
          <a:prstGeom prst="line">
            <a:avLst/>
          </a:prstGeom>
          <a:noFill/>
          <a:ln w="22860">
            <a:solidFill>
              <a:srgbClr val="C05C20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5614416" y="3675888"/>
            <a:ext cx="786384" cy="0"/>
          </a:xfrm>
          <a:prstGeom prst="line">
            <a:avLst/>
          </a:prstGeom>
          <a:noFill/>
          <a:ln w="22860">
            <a:solidFill>
              <a:srgbClr val="C05C20"/>
            </a:solidFill>
            <a:prstDash val="solid"/>
            <a:tailEnd type="triangle"/>
          </a:ln>
        </p:spPr>
      </p:sp>
      <p:sp>
        <p:nvSpPr>
          <p:cNvPr id="76" name="Text 74"/>
          <p:cNvSpPr/>
          <p:nvPr/>
        </p:nvSpPr>
        <p:spPr>
          <a:xfrm>
            <a:off x="5212080" y="3429000"/>
            <a:ext cx="10058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i="1" dirty="0">
                <a:solidFill>
                  <a:srgbClr val="C05C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dual-voice</a:t>
            </a:r>
            <a:endParaRPr lang="en-US" sz="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F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114800" y="-4114800"/>
            <a:ext cx="3657600" cy="3657600"/>
          </a:xfrm>
          <a:prstGeom prst="ellipse">
            <a:avLst/>
          </a:prstGeom>
          <a:solidFill>
            <a:srgbClr val="4472C4">
              <a:alpha val="12000"/>
            </a:srgbClr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0" y="2560320"/>
            <a:ext cx="4572000" cy="4572000"/>
          </a:xfrm>
          <a:prstGeom prst="ellipse">
            <a:avLst/>
          </a:prstGeom>
          <a:solidFill>
            <a:srgbClr val="253F6A">
              <a:alpha val="35000"/>
            </a:srgbClr>
          </a:solidFill>
          <a:ln w="12700">
            <a:solidFill>
              <a:srgbClr val="253F6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82880"/>
            <a:ext cx="8321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Built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11480" y="731520"/>
            <a:ext cx="8321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8FAE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Workflow Agent → Multi-Agent System  |  3 Iterations  |  Apr 2026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1078992"/>
            <a:ext cx="2651760" cy="3429000"/>
          </a:xfrm>
          <a:prstGeom prst="rect">
            <a:avLst/>
          </a:prstGeom>
          <a:solidFill>
            <a:srgbClr val="253F6A"/>
          </a:solidFill>
          <a:ln w="19050">
            <a:solidFill>
              <a:srgbClr val="4472C4"/>
            </a:solidFill>
            <a:prstDash val="solid"/>
          </a:ln>
          <a:effectLst>
            <a:outerShdw blurRad="152400" dist="508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078992"/>
            <a:ext cx="2651760" cy="6400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" y="1197864"/>
            <a:ext cx="594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3000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0592" y="1243584"/>
            <a:ext cx="347472" cy="34747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438912" y="1810512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Multi-Modal Research Platform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438912" y="2468880"/>
            <a:ext cx="2322576" cy="0"/>
          </a:xfrm>
          <a:prstGeom prst="line">
            <a:avLst/>
          </a:prstGeom>
          <a:noFill/>
          <a:ln w="9525">
            <a:solidFill>
              <a:srgbClr val="4472C4">
                <a:alpha val="40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38912" y="2587752"/>
            <a:ext cx="2377440" cy="1764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 → Audio → Podcast from the same article in one click. Researchers consume the same insight in whatever format fits their workflow — reading, listening, or watching.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3154680" y="1078992"/>
            <a:ext cx="2651760" cy="3429000"/>
          </a:xfrm>
          <a:prstGeom prst="rect">
            <a:avLst/>
          </a:prstGeom>
          <a:solidFill>
            <a:srgbClr val="253F6A"/>
          </a:solidFill>
          <a:ln w="19050">
            <a:solidFill>
              <a:srgbClr val="5B8DD9"/>
            </a:solidFill>
            <a:prstDash val="solid"/>
          </a:ln>
          <a:effectLst>
            <a:outerShdw blurRad="152400" dist="508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3154680" y="1078992"/>
            <a:ext cx="2651760" cy="64008"/>
          </a:xfrm>
          <a:prstGeom prst="rect">
            <a:avLst/>
          </a:prstGeom>
          <a:solidFill>
            <a:srgbClr val="5B8DD9"/>
          </a:solidFill>
          <a:ln w="12700">
            <a:solidFill>
              <a:srgbClr val="5B8DD9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3319272" y="1197864"/>
            <a:ext cx="594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5B8D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3000" dirty="0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0952" y="1243584"/>
            <a:ext cx="347472" cy="347472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3319272" y="1810512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RAG-Grounded AI Chat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3319272" y="2468880"/>
            <a:ext cx="2322576" cy="0"/>
          </a:xfrm>
          <a:prstGeom prst="line">
            <a:avLst/>
          </a:prstGeom>
          <a:noFill/>
          <a:ln w="9525">
            <a:solidFill>
              <a:srgbClr val="5B8DD9">
                <a:alpha val="40000"/>
              </a:srgbClr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3319272" y="2587752"/>
            <a:ext cx="2377440" cy="1764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answer is grounded in real publications stored in Chroma DB. No hallucination — responses cite only the selected articles, not training data.</a:t>
            </a:r>
            <a:endParaRPr lang="en-US" sz="1150" dirty="0"/>
          </a:p>
        </p:txBody>
      </p:sp>
      <p:sp>
        <p:nvSpPr>
          <p:cNvPr id="21" name="Shape 17"/>
          <p:cNvSpPr/>
          <p:nvPr/>
        </p:nvSpPr>
        <p:spPr>
          <a:xfrm>
            <a:off x="6035040" y="1078992"/>
            <a:ext cx="2651760" cy="3429000"/>
          </a:xfrm>
          <a:prstGeom prst="rect">
            <a:avLst/>
          </a:prstGeom>
          <a:solidFill>
            <a:srgbClr val="253F6A"/>
          </a:solidFill>
          <a:ln w="19050">
            <a:solidFill>
              <a:srgbClr val="7EB3F5"/>
            </a:solidFill>
            <a:prstDash val="solid"/>
          </a:ln>
          <a:effectLst>
            <a:outerShdw blurRad="152400" dist="508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6035040" y="1078992"/>
            <a:ext cx="2651760" cy="64008"/>
          </a:xfrm>
          <a:prstGeom prst="rect">
            <a:avLst/>
          </a:prstGeom>
          <a:solidFill>
            <a:srgbClr val="7EB3F5"/>
          </a:solidFill>
          <a:ln w="12700">
            <a:solidFill>
              <a:srgbClr val="7EB3F5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6199632" y="1197864"/>
            <a:ext cx="594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7EB3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3000" dirty="0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11312" y="1243584"/>
            <a:ext cx="347472" cy="347472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6199632" y="1810512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Scalable Agent Architecture</a:t>
            </a:r>
            <a:endParaRPr lang="en-US" sz="1400" dirty="0"/>
          </a:p>
        </p:txBody>
      </p:sp>
      <p:sp>
        <p:nvSpPr>
          <p:cNvPr id="26" name="Shape 21"/>
          <p:cNvSpPr/>
          <p:nvPr/>
        </p:nvSpPr>
        <p:spPr>
          <a:xfrm>
            <a:off x="6199632" y="2468880"/>
            <a:ext cx="2322576" cy="0"/>
          </a:xfrm>
          <a:prstGeom prst="line">
            <a:avLst/>
          </a:prstGeom>
          <a:noFill/>
          <a:ln w="9525">
            <a:solidFill>
              <a:srgbClr val="7EB3F5">
                <a:alpha val="40000"/>
              </a:srgbClr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6199632" y="2587752"/>
            <a:ext cx="2377440" cy="1764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independent Langflow agents allow modality-specific scaling. Adding a new capability means adding a new agent — no refactoring of the orchestrator required.</a:t>
            </a:r>
            <a:endParaRPr lang="en-US" sz="1150" dirty="0"/>
          </a:p>
        </p:txBody>
      </p:sp>
      <p:sp>
        <p:nvSpPr>
          <p:cNvPr id="28" name="Shape 2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253F6A"/>
          </a:solidFill>
          <a:ln w="12700">
            <a:solidFill>
              <a:srgbClr val="253F6A"/>
            </a:solidFill>
            <a:prstDash val="solid"/>
          </a:ln>
        </p:spPr>
      </p:sp>
      <p:sp>
        <p:nvSpPr>
          <p:cNvPr id="29" name="Text 24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FAE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ScienceAI  |  Gen AI System Design  |  Apr 2026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F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457200"/>
            <a:ext cx="3200400" cy="3200400"/>
          </a:xfrm>
          <a:prstGeom prst="ellipse">
            <a:avLst/>
          </a:prstGeom>
          <a:solidFill>
            <a:srgbClr val="253F6A">
              <a:alpha val="40000"/>
            </a:srgbClr>
          </a:solidFill>
          <a:ln w="12700">
            <a:solidFill>
              <a:srgbClr val="253F6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2926080"/>
            <a:ext cx="3657600" cy="3657600"/>
          </a:xfrm>
          <a:prstGeom prst="ellipse">
            <a:avLst/>
          </a:prstGeom>
          <a:solidFill>
            <a:srgbClr val="253F6A">
              <a:alpha val="30000"/>
            </a:srgbClr>
          </a:solidFill>
          <a:ln w="12700">
            <a:solidFill>
              <a:srgbClr val="253F6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64592"/>
            <a:ext cx="8412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Evolution: 3 Iterations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365760" y="64008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8FAE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Starting simple — increasing autonomy and capability at each step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051560"/>
            <a:ext cx="2834640" cy="3657600"/>
          </a:xfrm>
          <a:prstGeom prst="rect">
            <a:avLst/>
          </a:prstGeom>
          <a:solidFill>
            <a:srgbClr val="253F6A"/>
          </a:solidFill>
          <a:ln w="19050">
            <a:solidFill>
              <a:srgbClr val="4472C4"/>
            </a:solidFill>
            <a:prstDash val="solid"/>
          </a:ln>
          <a:effectLst>
            <a:outerShdw blurRad="152400" dist="508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051560"/>
            <a:ext cx="2834640" cy="7315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11430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1078992" y="114300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 1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1078992" y="1417320"/>
            <a:ext cx="892215" cy="274320"/>
          </a:xfrm>
          <a:prstGeom prst="rect">
            <a:avLst/>
          </a:prstGeom>
          <a:solidFill>
            <a:srgbClr val="4472C4">
              <a:alpha val="20000"/>
            </a:srgbClr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01852" y="1411773"/>
            <a:ext cx="892215" cy="219456"/>
          </a:xfrm>
          <a:prstGeom prst="rect">
            <a:avLst/>
          </a:prstGeom>
          <a:noFill/>
          <a:ln/>
        </p:spPr>
        <p:txBody>
          <a:bodyPr wrap="square" lIns="0" tIns="63500" rIns="6350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Agent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11480" y="1828800"/>
            <a:ext cx="2560320" cy="0"/>
          </a:xfrm>
          <a:prstGeom prst="line">
            <a:avLst/>
          </a:prstGeom>
          <a:noFill/>
          <a:ln w="9525">
            <a:solidFill>
              <a:srgbClr val="4472C4">
                <a:alpha val="4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892808"/>
            <a:ext cx="25603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Hub</a:t>
            </a:r>
            <a:endParaRPr lang="en-US" sz="1450" dirty="0"/>
          </a:p>
          <a:p>
            <a:pPr marL="0" indent="0" algn="l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RAG Chat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434340" y="2399325"/>
            <a:ext cx="2560320" cy="10717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 discovery (Chroma DB)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GPT-5-mini chat assistant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Article-specific RAG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streaming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127248" y="2880360"/>
            <a:ext cx="283464" cy="0"/>
          </a:xfrm>
          <a:prstGeom prst="line">
            <a:avLst/>
          </a:prstGeom>
          <a:noFill/>
          <a:ln w="25400">
            <a:solidFill>
              <a:srgbClr val="4472C4"/>
            </a:solidFill>
            <a:prstDash val="solid"/>
            <a:tailEnd type="none"/>
          </a:ln>
        </p:spPr>
      </p:sp>
      <p:sp>
        <p:nvSpPr>
          <p:cNvPr id="17" name="Shape 15"/>
          <p:cNvSpPr/>
          <p:nvPr/>
        </p:nvSpPr>
        <p:spPr>
          <a:xfrm>
            <a:off x="3154680" y="1051560"/>
            <a:ext cx="2834640" cy="3657600"/>
          </a:xfrm>
          <a:prstGeom prst="rect">
            <a:avLst/>
          </a:prstGeom>
          <a:solidFill>
            <a:srgbClr val="1C3358"/>
          </a:solidFill>
          <a:ln w="19050">
            <a:solidFill>
              <a:srgbClr val="5B8DD9"/>
            </a:solidFill>
            <a:prstDash val="solid"/>
          </a:ln>
          <a:effectLst>
            <a:outerShdw blurRad="152400" dist="508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154680" y="1051560"/>
            <a:ext cx="2834640" cy="73152"/>
          </a:xfrm>
          <a:prstGeom prst="rect">
            <a:avLst/>
          </a:prstGeom>
          <a:solidFill>
            <a:srgbClr val="5B8DD9"/>
          </a:solidFill>
          <a:ln w="12700">
            <a:solidFill>
              <a:srgbClr val="5B8DD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91840" y="11430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5B8D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3959352" y="114300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5B8D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 2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959352" y="1417320"/>
            <a:ext cx="1252730" cy="274320"/>
          </a:xfrm>
          <a:prstGeom prst="rect">
            <a:avLst/>
          </a:prstGeom>
          <a:solidFill>
            <a:srgbClr val="5B8DD9">
              <a:alpha val="20000"/>
            </a:srgbClr>
          </a:solidFill>
          <a:ln w="12700">
            <a:solidFill>
              <a:srgbClr val="5B8DD9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959352" y="1417320"/>
            <a:ext cx="1252730" cy="237744"/>
          </a:xfrm>
          <a:prstGeom prst="rect">
            <a:avLst/>
          </a:prstGeom>
          <a:noFill/>
          <a:ln/>
        </p:spPr>
        <p:txBody>
          <a:bodyPr wrap="square" lIns="0" tIns="63500" rIns="6350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Agent + Tools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291840" y="1828800"/>
            <a:ext cx="2560320" cy="0"/>
          </a:xfrm>
          <a:prstGeom prst="line">
            <a:avLst/>
          </a:prstGeom>
          <a:noFill/>
          <a:ln w="9525">
            <a:solidFill>
              <a:srgbClr val="5B8DD9">
                <a:alpha val="4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291840" y="1892808"/>
            <a:ext cx="25603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Audio Synthesis</a:t>
            </a:r>
            <a:endParaRPr lang="en-US" sz="1450" dirty="0"/>
          </a:p>
          <a:p>
            <a:pPr marL="0" indent="0" algn="l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</a:t>
            </a:r>
            <a:endParaRPr lang="en-US" sz="1450" dirty="0"/>
          </a:p>
        </p:txBody>
      </p:sp>
      <p:sp>
        <p:nvSpPr>
          <p:cNvPr id="25" name="Text 23"/>
          <p:cNvSpPr/>
          <p:nvPr/>
        </p:nvSpPr>
        <p:spPr>
          <a:xfrm>
            <a:off x="3337560" y="2395728"/>
            <a:ext cx="2560320" cy="10792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ElevenLabs TTS narration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 library management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 sync pipeline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Bulk audio generation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007608" y="2880360"/>
            <a:ext cx="283464" cy="0"/>
          </a:xfrm>
          <a:prstGeom prst="line">
            <a:avLst/>
          </a:prstGeom>
          <a:noFill/>
          <a:ln w="25400">
            <a:solidFill>
              <a:srgbClr val="4472C4"/>
            </a:solidFill>
            <a:prstDash val="solid"/>
            <a:tailEnd type="none"/>
          </a:ln>
        </p:spPr>
      </p:sp>
      <p:sp>
        <p:nvSpPr>
          <p:cNvPr id="27" name="Shape 25"/>
          <p:cNvSpPr/>
          <p:nvPr/>
        </p:nvSpPr>
        <p:spPr>
          <a:xfrm>
            <a:off x="6035040" y="1051560"/>
            <a:ext cx="2834640" cy="3657600"/>
          </a:xfrm>
          <a:prstGeom prst="rect">
            <a:avLst/>
          </a:prstGeom>
          <a:solidFill>
            <a:srgbClr val="182D50"/>
          </a:solidFill>
          <a:ln w="19050">
            <a:solidFill>
              <a:srgbClr val="7EB3F5"/>
            </a:solidFill>
            <a:prstDash val="solid"/>
          </a:ln>
          <a:effectLst>
            <a:outerShdw blurRad="152400" dist="508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035040" y="1051560"/>
            <a:ext cx="2834640" cy="73152"/>
          </a:xfrm>
          <a:prstGeom prst="rect">
            <a:avLst/>
          </a:prstGeom>
          <a:solidFill>
            <a:srgbClr val="7EB3F5"/>
          </a:solidFill>
          <a:ln w="12700">
            <a:solidFill>
              <a:srgbClr val="7EB3F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172200" y="11430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7EB3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3000" dirty="0"/>
          </a:p>
        </p:txBody>
      </p:sp>
      <p:sp>
        <p:nvSpPr>
          <p:cNvPr id="30" name="Text 28"/>
          <p:cNvSpPr/>
          <p:nvPr/>
        </p:nvSpPr>
        <p:spPr>
          <a:xfrm>
            <a:off x="6839712" y="114300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7EB3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 3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6839712" y="1417320"/>
            <a:ext cx="1022629" cy="274320"/>
          </a:xfrm>
          <a:prstGeom prst="rect">
            <a:avLst/>
          </a:prstGeom>
          <a:solidFill>
            <a:srgbClr val="7EB3F5">
              <a:alpha val="20000"/>
            </a:srgbClr>
          </a:solidFill>
          <a:ln w="12700">
            <a:solidFill>
              <a:srgbClr val="7EB3F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867144" y="1426464"/>
            <a:ext cx="1022629" cy="219456"/>
          </a:xfrm>
          <a:prstGeom prst="rect">
            <a:avLst/>
          </a:prstGeom>
          <a:noFill/>
          <a:ln/>
        </p:spPr>
        <p:txBody>
          <a:bodyPr wrap="square" lIns="0" tIns="63500" rIns="6350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Multi-Agent System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172200" y="1828800"/>
            <a:ext cx="2560320" cy="0"/>
          </a:xfrm>
          <a:prstGeom prst="line">
            <a:avLst/>
          </a:prstGeom>
          <a:noFill/>
          <a:ln w="9525">
            <a:solidFill>
              <a:srgbClr val="7EB3F5">
                <a:alpha val="4000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172200" y="1892808"/>
            <a:ext cx="25603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Podcast Gen</a:t>
            </a:r>
            <a:endParaRPr lang="en-US" sz="1450" dirty="0"/>
          </a:p>
          <a:p>
            <a:pPr marL="0" indent="0" algn="l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Orchestration</a:t>
            </a:r>
            <a:endParaRPr lang="en-US" sz="1450" dirty="0"/>
          </a:p>
        </p:txBody>
      </p:sp>
      <p:sp>
        <p:nvSpPr>
          <p:cNvPr id="35" name="Text 33"/>
          <p:cNvSpPr/>
          <p:nvPr/>
        </p:nvSpPr>
        <p:spPr>
          <a:xfrm>
            <a:off x="6199632" y="2532889"/>
            <a:ext cx="2560320" cy="9601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Dual-voice AI podcasts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specialized Langflow agents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Batch processing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 notifications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82880"/>
            <a:ext cx="64008" cy="41148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28016"/>
            <a:ext cx="7223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Flow Diagram — End-to-End User Journeys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589520" y="10972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⚗ ScienceAI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1261872" y="804672"/>
            <a:ext cx="1187196" cy="27432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261872" y="804672"/>
            <a:ext cx="11871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ACTION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2522220" y="804672"/>
            <a:ext cx="1187196" cy="274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522220" y="804672"/>
            <a:ext cx="11871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ROUTE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782568" y="804672"/>
            <a:ext cx="1187196" cy="274320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82568" y="804672"/>
            <a:ext cx="11871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/ LANGFLOW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5042916" y="804672"/>
            <a:ext cx="1187196" cy="274320"/>
          </a:xfrm>
          <a:prstGeom prst="rect">
            <a:avLst/>
          </a:prstGeom>
          <a:solidFill>
            <a:srgbClr val="006B75"/>
          </a:solidFill>
          <a:ln w="12700">
            <a:solidFill>
              <a:srgbClr val="006B7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42916" y="804672"/>
            <a:ext cx="11871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STORE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6303264" y="804672"/>
            <a:ext cx="1187196" cy="274320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303264" y="804672"/>
            <a:ext cx="11871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320040" y="1152144"/>
            <a:ext cx="868680" cy="667512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" y="1152144"/>
            <a:ext cx="86868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 SYNC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1261872" y="1152144"/>
            <a:ext cx="7562088" cy="667512"/>
          </a:xfrm>
          <a:prstGeom prst="rect">
            <a:avLst/>
          </a:prstGeom>
          <a:solidFill>
            <a:srgbClr val="E8F5EE"/>
          </a:solidFill>
          <a:ln w="6350">
            <a:solidFill>
              <a:srgbClr val="1B7A4A">
                <a:alpha val="4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298448" y="1225296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4472C4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298448" y="1225296"/>
            <a:ext cx="1114044" cy="4572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298448" y="1271016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clicks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 DB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449068" y="1485900"/>
            <a:ext cx="73152" cy="0"/>
          </a:xfrm>
          <a:prstGeom prst="line">
            <a:avLst/>
          </a:prstGeom>
          <a:noFill/>
          <a:ln w="19050">
            <a:solidFill>
              <a:srgbClr val="1B7A4A"/>
            </a:solidFill>
            <a:prstDash val="solid"/>
            <a:tailEnd type="none"/>
          </a:ln>
        </p:spPr>
      </p:sp>
      <p:sp>
        <p:nvSpPr>
          <p:cNvPr id="23" name="Shape 21"/>
          <p:cNvSpPr/>
          <p:nvPr/>
        </p:nvSpPr>
        <p:spPr>
          <a:xfrm>
            <a:off x="2558796" y="1225296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1F3864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2558796" y="1225296"/>
            <a:ext cx="1114044" cy="457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558796" y="1271016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/api/sync-db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3709416" y="1485900"/>
            <a:ext cx="73152" cy="0"/>
          </a:xfrm>
          <a:prstGeom prst="line">
            <a:avLst/>
          </a:prstGeom>
          <a:noFill/>
          <a:ln w="19050">
            <a:solidFill>
              <a:srgbClr val="1B7A4A"/>
            </a:solidFill>
            <a:prstDash val="solid"/>
            <a:tailEnd type="none"/>
          </a:ln>
        </p:spPr>
      </p:sp>
      <p:sp>
        <p:nvSpPr>
          <p:cNvPr id="27" name="Shape 25"/>
          <p:cNvSpPr/>
          <p:nvPr/>
        </p:nvSpPr>
        <p:spPr>
          <a:xfrm>
            <a:off x="3819144" y="1225296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6B2D8B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819144" y="1225296"/>
            <a:ext cx="1114044" cy="45720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819144" y="1271016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 Webhook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4969764" y="1485900"/>
            <a:ext cx="73152" cy="0"/>
          </a:xfrm>
          <a:prstGeom prst="line">
            <a:avLst/>
          </a:prstGeom>
          <a:noFill/>
          <a:ln w="19050">
            <a:solidFill>
              <a:srgbClr val="1B7A4A"/>
            </a:solidFill>
            <a:prstDash val="solid"/>
            <a:tailEnd type="none"/>
          </a:ln>
        </p:spPr>
      </p:sp>
      <p:sp>
        <p:nvSpPr>
          <p:cNvPr id="31" name="Shape 29"/>
          <p:cNvSpPr/>
          <p:nvPr/>
        </p:nvSpPr>
        <p:spPr>
          <a:xfrm>
            <a:off x="5079492" y="1225296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6B2D8B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079492" y="1225296"/>
            <a:ext cx="1114044" cy="45720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079492" y="1271016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Multi-source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ingestion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6230112" y="1485900"/>
            <a:ext cx="73152" cy="0"/>
          </a:xfrm>
          <a:prstGeom prst="line">
            <a:avLst/>
          </a:prstGeom>
          <a:noFill/>
          <a:ln w="19050">
            <a:solidFill>
              <a:srgbClr val="1B7A4A"/>
            </a:solidFill>
            <a:prstDash val="solid"/>
            <a:tailEnd type="none"/>
          </a:ln>
        </p:spPr>
      </p:sp>
      <p:sp>
        <p:nvSpPr>
          <p:cNvPr id="35" name="Shape 33"/>
          <p:cNvSpPr/>
          <p:nvPr/>
        </p:nvSpPr>
        <p:spPr>
          <a:xfrm>
            <a:off x="6339840" y="1225296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006B75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339840" y="1225296"/>
            <a:ext cx="1114044" cy="45720"/>
          </a:xfrm>
          <a:prstGeom prst="rect">
            <a:avLst/>
          </a:prstGeom>
          <a:solidFill>
            <a:srgbClr val="006B75"/>
          </a:solidFill>
          <a:ln w="12700">
            <a:solidFill>
              <a:srgbClr val="006B7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339840" y="1271016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Chroma DB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updated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7490460" y="1485900"/>
            <a:ext cx="73152" cy="0"/>
          </a:xfrm>
          <a:prstGeom prst="line">
            <a:avLst/>
          </a:prstGeom>
          <a:noFill/>
          <a:ln w="19050">
            <a:solidFill>
              <a:srgbClr val="1B7A4A"/>
            </a:solidFill>
            <a:prstDash val="solid"/>
            <a:tailEnd type="none"/>
          </a:ln>
        </p:spPr>
      </p:sp>
      <p:sp>
        <p:nvSpPr>
          <p:cNvPr id="39" name="Shape 37"/>
          <p:cNvSpPr/>
          <p:nvPr/>
        </p:nvSpPr>
        <p:spPr>
          <a:xfrm>
            <a:off x="7600188" y="1225296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1B7A4A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7600188" y="1225296"/>
            <a:ext cx="1114044" cy="45720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600188" y="1271016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Articles auto-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refreshed (35s)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320040" y="1865376"/>
            <a:ext cx="868680" cy="667512"/>
          </a:xfrm>
          <a:prstGeom prst="rect">
            <a:avLst/>
          </a:prstGeom>
          <a:solidFill>
            <a:srgbClr val="006B75"/>
          </a:solidFill>
          <a:ln w="12700">
            <a:solidFill>
              <a:srgbClr val="006B7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20040" y="1865376"/>
            <a:ext cx="86868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</a:t>
            </a:r>
            <a:endParaRPr lang="en-US" sz="850" dirty="0"/>
          </a:p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ARTICLES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1261872" y="1865376"/>
            <a:ext cx="7562088" cy="667512"/>
          </a:xfrm>
          <a:prstGeom prst="rect">
            <a:avLst/>
          </a:prstGeom>
          <a:solidFill>
            <a:srgbClr val="E0F2F4"/>
          </a:solidFill>
          <a:ln w="6350">
            <a:solidFill>
              <a:srgbClr val="006B75">
                <a:alpha val="4000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298448" y="1938528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4472C4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1298448" y="1938528"/>
            <a:ext cx="1114044" cy="4572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1298448" y="1984248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opens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Hub tab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2449068" y="2199132"/>
            <a:ext cx="73152" cy="0"/>
          </a:xfrm>
          <a:prstGeom prst="line">
            <a:avLst/>
          </a:prstGeom>
          <a:noFill/>
          <a:ln w="19050">
            <a:solidFill>
              <a:srgbClr val="006B75"/>
            </a:solidFill>
            <a:prstDash val="solid"/>
            <a:tailEnd type="none"/>
          </a:ln>
        </p:spPr>
      </p:sp>
      <p:sp>
        <p:nvSpPr>
          <p:cNvPr id="49" name="Shape 47"/>
          <p:cNvSpPr/>
          <p:nvPr/>
        </p:nvSpPr>
        <p:spPr>
          <a:xfrm>
            <a:off x="2558796" y="1938528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1F3864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50" name="Shape 48"/>
          <p:cNvSpPr/>
          <p:nvPr/>
        </p:nvSpPr>
        <p:spPr>
          <a:xfrm>
            <a:off x="2558796" y="1938528"/>
            <a:ext cx="1114044" cy="457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2558796" y="1984248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/api/articles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3709416" y="2199132"/>
            <a:ext cx="73152" cy="0"/>
          </a:xfrm>
          <a:prstGeom prst="line">
            <a:avLst/>
          </a:prstGeom>
          <a:noFill/>
          <a:ln w="19050">
            <a:solidFill>
              <a:srgbClr val="006B75"/>
            </a:solidFill>
            <a:prstDash val="solid"/>
            <a:tailEnd type="none"/>
          </a:ln>
        </p:spPr>
      </p:sp>
      <p:sp>
        <p:nvSpPr>
          <p:cNvPr id="53" name="Shape 51"/>
          <p:cNvSpPr/>
          <p:nvPr/>
        </p:nvSpPr>
        <p:spPr>
          <a:xfrm>
            <a:off x="3819144" y="1938528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006B75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54" name="Shape 52"/>
          <p:cNvSpPr/>
          <p:nvPr/>
        </p:nvSpPr>
        <p:spPr>
          <a:xfrm>
            <a:off x="3819144" y="1938528"/>
            <a:ext cx="1114044" cy="45720"/>
          </a:xfrm>
          <a:prstGeom prst="rect">
            <a:avLst/>
          </a:prstGeom>
          <a:solidFill>
            <a:srgbClr val="006B75"/>
          </a:solidFill>
          <a:ln w="12700">
            <a:solidFill>
              <a:srgbClr val="006B75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3819144" y="1984248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Query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Chroma DB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4969764" y="2199132"/>
            <a:ext cx="73152" cy="0"/>
          </a:xfrm>
          <a:prstGeom prst="line">
            <a:avLst/>
          </a:prstGeom>
          <a:noFill/>
          <a:ln w="19050">
            <a:solidFill>
              <a:srgbClr val="006B75"/>
            </a:solidFill>
            <a:prstDash val="solid"/>
            <a:tailEnd type="none"/>
          </a:ln>
        </p:spPr>
      </p:sp>
      <p:sp>
        <p:nvSpPr>
          <p:cNvPr id="57" name="Shape 55"/>
          <p:cNvSpPr/>
          <p:nvPr/>
        </p:nvSpPr>
        <p:spPr>
          <a:xfrm>
            <a:off x="5079492" y="1938528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1F3864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58" name="Shape 56"/>
          <p:cNvSpPr/>
          <p:nvPr/>
        </p:nvSpPr>
        <p:spPr>
          <a:xfrm>
            <a:off x="5079492" y="1938528"/>
            <a:ext cx="1114044" cy="457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5079492" y="1984248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Deduplicate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assign IDs</a:t>
            </a:r>
            <a:endParaRPr lang="en-US" sz="850" dirty="0"/>
          </a:p>
        </p:txBody>
      </p:sp>
      <p:sp>
        <p:nvSpPr>
          <p:cNvPr id="60" name="Shape 58"/>
          <p:cNvSpPr/>
          <p:nvPr/>
        </p:nvSpPr>
        <p:spPr>
          <a:xfrm>
            <a:off x="6230112" y="2199132"/>
            <a:ext cx="73152" cy="0"/>
          </a:xfrm>
          <a:prstGeom prst="line">
            <a:avLst/>
          </a:prstGeom>
          <a:noFill/>
          <a:ln w="19050">
            <a:solidFill>
              <a:srgbClr val="006B75"/>
            </a:solidFill>
            <a:prstDash val="solid"/>
            <a:tailEnd type="none"/>
          </a:ln>
        </p:spPr>
      </p:sp>
      <p:sp>
        <p:nvSpPr>
          <p:cNvPr id="61" name="Shape 59"/>
          <p:cNvSpPr/>
          <p:nvPr/>
        </p:nvSpPr>
        <p:spPr>
          <a:xfrm>
            <a:off x="6339840" y="1938528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1B7A4A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62" name="Shape 60"/>
          <p:cNvSpPr/>
          <p:nvPr/>
        </p:nvSpPr>
        <p:spPr>
          <a:xfrm>
            <a:off x="6339840" y="1938528"/>
            <a:ext cx="1114044" cy="45720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339840" y="1984248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 cards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rendered</a:t>
            </a:r>
            <a:endParaRPr lang="en-US" sz="850" dirty="0"/>
          </a:p>
        </p:txBody>
      </p:sp>
      <p:sp>
        <p:nvSpPr>
          <p:cNvPr id="64" name="Shape 62"/>
          <p:cNvSpPr/>
          <p:nvPr/>
        </p:nvSpPr>
        <p:spPr>
          <a:xfrm>
            <a:off x="320040" y="2578608"/>
            <a:ext cx="868680" cy="667512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20040" y="2578608"/>
            <a:ext cx="86868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 CHAT</a:t>
            </a:r>
            <a:endParaRPr lang="en-US" sz="850" dirty="0"/>
          </a:p>
        </p:txBody>
      </p:sp>
      <p:sp>
        <p:nvSpPr>
          <p:cNvPr id="66" name="Shape 64"/>
          <p:cNvSpPr/>
          <p:nvPr/>
        </p:nvSpPr>
        <p:spPr>
          <a:xfrm>
            <a:off x="1261872" y="2578608"/>
            <a:ext cx="7562088" cy="667512"/>
          </a:xfrm>
          <a:prstGeom prst="rect">
            <a:avLst/>
          </a:prstGeom>
          <a:solidFill>
            <a:srgbClr val="F2E8F8"/>
          </a:solidFill>
          <a:ln w="6350">
            <a:solidFill>
              <a:srgbClr val="6B2D8B">
                <a:alpha val="4000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1298448" y="2651760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4472C4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68" name="Shape 66"/>
          <p:cNvSpPr/>
          <p:nvPr/>
        </p:nvSpPr>
        <p:spPr>
          <a:xfrm>
            <a:off x="1298448" y="2651760"/>
            <a:ext cx="1114044" cy="4572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1298448" y="2697480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articles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ask question</a:t>
            </a:r>
            <a:endParaRPr lang="en-US" sz="850" dirty="0"/>
          </a:p>
        </p:txBody>
      </p:sp>
      <p:sp>
        <p:nvSpPr>
          <p:cNvPr id="70" name="Shape 68"/>
          <p:cNvSpPr/>
          <p:nvPr/>
        </p:nvSpPr>
        <p:spPr>
          <a:xfrm>
            <a:off x="2449068" y="2912364"/>
            <a:ext cx="73152" cy="0"/>
          </a:xfrm>
          <a:prstGeom prst="line">
            <a:avLst/>
          </a:prstGeom>
          <a:noFill/>
          <a:ln w="19050">
            <a:solidFill>
              <a:srgbClr val="6B2D8B"/>
            </a:solidFill>
            <a:prstDash val="solid"/>
            <a:tailEnd type="none"/>
          </a:ln>
        </p:spPr>
      </p:sp>
      <p:sp>
        <p:nvSpPr>
          <p:cNvPr id="71" name="Shape 69"/>
          <p:cNvSpPr/>
          <p:nvPr/>
        </p:nvSpPr>
        <p:spPr>
          <a:xfrm>
            <a:off x="2558796" y="2651760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1F3864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72" name="Shape 70"/>
          <p:cNvSpPr/>
          <p:nvPr/>
        </p:nvSpPr>
        <p:spPr>
          <a:xfrm>
            <a:off x="2558796" y="2651760"/>
            <a:ext cx="1114044" cy="457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2558796" y="2697480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/api/chat-articles</a:t>
            </a:r>
            <a:endParaRPr lang="en-US" sz="850" dirty="0"/>
          </a:p>
        </p:txBody>
      </p:sp>
      <p:sp>
        <p:nvSpPr>
          <p:cNvPr id="74" name="Shape 72"/>
          <p:cNvSpPr/>
          <p:nvPr/>
        </p:nvSpPr>
        <p:spPr>
          <a:xfrm>
            <a:off x="3709416" y="2912364"/>
            <a:ext cx="73152" cy="0"/>
          </a:xfrm>
          <a:prstGeom prst="line">
            <a:avLst/>
          </a:prstGeom>
          <a:noFill/>
          <a:ln w="19050">
            <a:solidFill>
              <a:srgbClr val="6B2D8B"/>
            </a:solidFill>
            <a:prstDash val="solid"/>
            <a:tailEnd type="none"/>
          </a:ln>
        </p:spPr>
      </p:sp>
      <p:sp>
        <p:nvSpPr>
          <p:cNvPr id="75" name="Shape 73"/>
          <p:cNvSpPr/>
          <p:nvPr/>
        </p:nvSpPr>
        <p:spPr>
          <a:xfrm>
            <a:off x="3819144" y="2651760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6B2D8B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76" name="Shape 74"/>
          <p:cNvSpPr/>
          <p:nvPr/>
        </p:nvSpPr>
        <p:spPr>
          <a:xfrm>
            <a:off x="3819144" y="2651760"/>
            <a:ext cx="1114044" cy="45720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3819144" y="2697480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 Pipeline</a:t>
            </a:r>
            <a:endParaRPr lang="en-US" sz="850" dirty="0"/>
          </a:p>
        </p:txBody>
      </p:sp>
      <p:sp>
        <p:nvSpPr>
          <p:cNvPr id="78" name="Shape 76"/>
          <p:cNvSpPr/>
          <p:nvPr/>
        </p:nvSpPr>
        <p:spPr>
          <a:xfrm>
            <a:off x="4969764" y="2912364"/>
            <a:ext cx="73152" cy="0"/>
          </a:xfrm>
          <a:prstGeom prst="line">
            <a:avLst/>
          </a:prstGeom>
          <a:noFill/>
          <a:ln w="19050">
            <a:solidFill>
              <a:srgbClr val="6B2D8B"/>
            </a:solidFill>
            <a:prstDash val="solid"/>
            <a:tailEnd type="none"/>
          </a:ln>
        </p:spPr>
      </p:sp>
      <p:sp>
        <p:nvSpPr>
          <p:cNvPr id="79" name="Shape 77"/>
          <p:cNvSpPr/>
          <p:nvPr/>
        </p:nvSpPr>
        <p:spPr>
          <a:xfrm>
            <a:off x="5079492" y="2651760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6B2D8B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80" name="Shape 78"/>
          <p:cNvSpPr/>
          <p:nvPr/>
        </p:nvSpPr>
        <p:spPr>
          <a:xfrm>
            <a:off x="5079492" y="2651760"/>
            <a:ext cx="1114044" cy="45720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5079492" y="2697480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Inject articles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context</a:t>
            </a:r>
            <a:endParaRPr lang="en-US" sz="850" dirty="0"/>
          </a:p>
        </p:txBody>
      </p:sp>
      <p:sp>
        <p:nvSpPr>
          <p:cNvPr id="82" name="Shape 80"/>
          <p:cNvSpPr/>
          <p:nvPr/>
        </p:nvSpPr>
        <p:spPr>
          <a:xfrm>
            <a:off x="6230112" y="2912364"/>
            <a:ext cx="73152" cy="0"/>
          </a:xfrm>
          <a:prstGeom prst="line">
            <a:avLst/>
          </a:prstGeom>
          <a:noFill/>
          <a:ln w="19050">
            <a:solidFill>
              <a:srgbClr val="6B2D8B"/>
            </a:solidFill>
            <a:prstDash val="solid"/>
            <a:tailEnd type="none"/>
          </a:ln>
        </p:spPr>
      </p:sp>
      <p:sp>
        <p:nvSpPr>
          <p:cNvPr id="83" name="Shape 81"/>
          <p:cNvSpPr/>
          <p:nvPr/>
        </p:nvSpPr>
        <p:spPr>
          <a:xfrm>
            <a:off x="6339840" y="2651760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6B2D8B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84" name="Shape 82"/>
          <p:cNvSpPr/>
          <p:nvPr/>
        </p:nvSpPr>
        <p:spPr>
          <a:xfrm>
            <a:off x="6339840" y="2651760"/>
            <a:ext cx="1114044" cy="45720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6339840" y="2697480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generates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grounded answer</a:t>
            </a:r>
            <a:endParaRPr lang="en-US" sz="850" dirty="0"/>
          </a:p>
        </p:txBody>
      </p:sp>
      <p:sp>
        <p:nvSpPr>
          <p:cNvPr id="86" name="Shape 84"/>
          <p:cNvSpPr/>
          <p:nvPr/>
        </p:nvSpPr>
        <p:spPr>
          <a:xfrm>
            <a:off x="7490460" y="2912364"/>
            <a:ext cx="73152" cy="0"/>
          </a:xfrm>
          <a:prstGeom prst="line">
            <a:avLst/>
          </a:prstGeom>
          <a:noFill/>
          <a:ln w="19050">
            <a:solidFill>
              <a:srgbClr val="6B2D8B"/>
            </a:solidFill>
            <a:prstDash val="solid"/>
            <a:tailEnd type="none"/>
          </a:ln>
        </p:spPr>
      </p:sp>
      <p:sp>
        <p:nvSpPr>
          <p:cNvPr id="87" name="Shape 85"/>
          <p:cNvSpPr/>
          <p:nvPr/>
        </p:nvSpPr>
        <p:spPr>
          <a:xfrm>
            <a:off x="7600188" y="2651760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1B7A4A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88" name="Shape 86"/>
          <p:cNvSpPr/>
          <p:nvPr/>
        </p:nvSpPr>
        <p:spPr>
          <a:xfrm>
            <a:off x="7600188" y="2651760"/>
            <a:ext cx="1114044" cy="45720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</p:sp>
      <p:sp>
        <p:nvSpPr>
          <p:cNvPr id="89" name="Text 87"/>
          <p:cNvSpPr/>
          <p:nvPr/>
        </p:nvSpPr>
        <p:spPr>
          <a:xfrm>
            <a:off x="7600188" y="2697480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Streamed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</a:t>
            </a:r>
            <a:endParaRPr lang="en-US" sz="850" dirty="0"/>
          </a:p>
        </p:txBody>
      </p:sp>
      <p:sp>
        <p:nvSpPr>
          <p:cNvPr id="90" name="Shape 88"/>
          <p:cNvSpPr/>
          <p:nvPr/>
        </p:nvSpPr>
        <p:spPr>
          <a:xfrm>
            <a:off x="320040" y="3291840"/>
            <a:ext cx="868680" cy="667512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</p:sp>
      <p:sp>
        <p:nvSpPr>
          <p:cNvPr id="91" name="Text 89"/>
          <p:cNvSpPr/>
          <p:nvPr/>
        </p:nvSpPr>
        <p:spPr>
          <a:xfrm>
            <a:off x="320040" y="3291840"/>
            <a:ext cx="86868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</a:t>
            </a:r>
            <a:endParaRPr lang="en-US" sz="850" dirty="0"/>
          </a:p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</a:t>
            </a:r>
            <a:endParaRPr lang="en-US" sz="850" dirty="0"/>
          </a:p>
        </p:txBody>
      </p:sp>
      <p:sp>
        <p:nvSpPr>
          <p:cNvPr id="92" name="Shape 90"/>
          <p:cNvSpPr/>
          <p:nvPr/>
        </p:nvSpPr>
        <p:spPr>
          <a:xfrm>
            <a:off x="1261872" y="3291840"/>
            <a:ext cx="7562088" cy="667512"/>
          </a:xfrm>
          <a:prstGeom prst="rect">
            <a:avLst/>
          </a:prstGeom>
          <a:solidFill>
            <a:srgbClr val="FEF0E7"/>
          </a:solidFill>
          <a:ln w="6350">
            <a:solidFill>
              <a:srgbClr val="C05C20">
                <a:alpha val="4000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1298448" y="3364992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4472C4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94" name="Shape 92"/>
          <p:cNvSpPr/>
          <p:nvPr/>
        </p:nvSpPr>
        <p:spPr>
          <a:xfrm>
            <a:off x="1298448" y="3364992"/>
            <a:ext cx="1114044" cy="4572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95" name="Text 93"/>
          <p:cNvSpPr/>
          <p:nvPr/>
        </p:nvSpPr>
        <p:spPr>
          <a:xfrm>
            <a:off x="1298448" y="3410712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clicks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 button</a:t>
            </a:r>
            <a:endParaRPr lang="en-US" sz="850" dirty="0"/>
          </a:p>
        </p:txBody>
      </p:sp>
      <p:sp>
        <p:nvSpPr>
          <p:cNvPr id="96" name="Shape 94"/>
          <p:cNvSpPr/>
          <p:nvPr/>
        </p:nvSpPr>
        <p:spPr>
          <a:xfrm>
            <a:off x="2449068" y="3625596"/>
            <a:ext cx="73152" cy="0"/>
          </a:xfrm>
          <a:prstGeom prst="line">
            <a:avLst/>
          </a:prstGeom>
          <a:noFill/>
          <a:ln w="19050">
            <a:solidFill>
              <a:srgbClr val="C05C20"/>
            </a:solidFill>
            <a:prstDash val="solid"/>
            <a:tailEnd type="none"/>
          </a:ln>
        </p:spPr>
      </p:sp>
      <p:sp>
        <p:nvSpPr>
          <p:cNvPr id="97" name="Shape 95"/>
          <p:cNvSpPr/>
          <p:nvPr/>
        </p:nvSpPr>
        <p:spPr>
          <a:xfrm>
            <a:off x="2558796" y="3364992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1F3864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98" name="Shape 96"/>
          <p:cNvSpPr/>
          <p:nvPr/>
        </p:nvSpPr>
        <p:spPr>
          <a:xfrm>
            <a:off x="2558796" y="3364992"/>
            <a:ext cx="1114044" cy="457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9" name="Text 97"/>
          <p:cNvSpPr/>
          <p:nvPr/>
        </p:nvSpPr>
        <p:spPr>
          <a:xfrm>
            <a:off x="2558796" y="3410712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/api/generate-audio</a:t>
            </a:r>
            <a:endParaRPr lang="en-US" sz="850" dirty="0"/>
          </a:p>
        </p:txBody>
      </p:sp>
      <p:sp>
        <p:nvSpPr>
          <p:cNvPr id="100" name="Shape 98"/>
          <p:cNvSpPr/>
          <p:nvPr/>
        </p:nvSpPr>
        <p:spPr>
          <a:xfrm>
            <a:off x="3709416" y="3625596"/>
            <a:ext cx="73152" cy="0"/>
          </a:xfrm>
          <a:prstGeom prst="line">
            <a:avLst/>
          </a:prstGeom>
          <a:noFill/>
          <a:ln w="19050">
            <a:solidFill>
              <a:srgbClr val="C05C20"/>
            </a:solidFill>
            <a:prstDash val="solid"/>
            <a:tailEnd type="none"/>
          </a:ln>
        </p:spPr>
      </p:sp>
      <p:sp>
        <p:nvSpPr>
          <p:cNvPr id="101" name="Shape 99"/>
          <p:cNvSpPr/>
          <p:nvPr/>
        </p:nvSpPr>
        <p:spPr>
          <a:xfrm>
            <a:off x="3819144" y="3364992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6B2D8B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02" name="Shape 100"/>
          <p:cNvSpPr/>
          <p:nvPr/>
        </p:nvSpPr>
        <p:spPr>
          <a:xfrm>
            <a:off x="3819144" y="3364992"/>
            <a:ext cx="1114044" cy="45720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</p:sp>
      <p:sp>
        <p:nvSpPr>
          <p:cNvPr id="103" name="Text 101"/>
          <p:cNvSpPr/>
          <p:nvPr/>
        </p:nvSpPr>
        <p:spPr>
          <a:xfrm>
            <a:off x="3819144" y="3410712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 Flow</a:t>
            </a:r>
            <a:endParaRPr lang="en-US" sz="850" dirty="0"/>
          </a:p>
        </p:txBody>
      </p:sp>
      <p:sp>
        <p:nvSpPr>
          <p:cNvPr id="104" name="Shape 102"/>
          <p:cNvSpPr/>
          <p:nvPr/>
        </p:nvSpPr>
        <p:spPr>
          <a:xfrm>
            <a:off x="4969764" y="3625596"/>
            <a:ext cx="73152" cy="0"/>
          </a:xfrm>
          <a:prstGeom prst="line">
            <a:avLst/>
          </a:prstGeom>
          <a:noFill/>
          <a:ln w="19050">
            <a:solidFill>
              <a:srgbClr val="C05C20"/>
            </a:solidFill>
            <a:prstDash val="solid"/>
            <a:tailEnd type="none"/>
          </a:ln>
        </p:spPr>
      </p:sp>
      <p:sp>
        <p:nvSpPr>
          <p:cNvPr id="105" name="Shape 103"/>
          <p:cNvSpPr/>
          <p:nvPr/>
        </p:nvSpPr>
        <p:spPr>
          <a:xfrm>
            <a:off x="5079492" y="3364992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6B2D8B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06" name="Shape 104"/>
          <p:cNvSpPr/>
          <p:nvPr/>
        </p:nvSpPr>
        <p:spPr>
          <a:xfrm>
            <a:off x="5079492" y="3364992"/>
            <a:ext cx="1114044" cy="45720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</p:sp>
      <p:sp>
        <p:nvSpPr>
          <p:cNvPr id="107" name="Text 105"/>
          <p:cNvSpPr/>
          <p:nvPr/>
        </p:nvSpPr>
        <p:spPr>
          <a:xfrm>
            <a:off x="5079492" y="3410712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ElevenLabs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TTS synthesis</a:t>
            </a:r>
            <a:endParaRPr lang="en-US" sz="850" dirty="0"/>
          </a:p>
        </p:txBody>
      </p:sp>
      <p:sp>
        <p:nvSpPr>
          <p:cNvPr id="108" name="Shape 106"/>
          <p:cNvSpPr/>
          <p:nvPr/>
        </p:nvSpPr>
        <p:spPr>
          <a:xfrm>
            <a:off x="6230112" y="3625596"/>
            <a:ext cx="73152" cy="0"/>
          </a:xfrm>
          <a:prstGeom prst="line">
            <a:avLst/>
          </a:prstGeom>
          <a:noFill/>
          <a:ln w="19050">
            <a:solidFill>
              <a:srgbClr val="C05C20"/>
            </a:solidFill>
            <a:prstDash val="solid"/>
            <a:tailEnd type="none"/>
          </a:ln>
        </p:spPr>
      </p:sp>
      <p:sp>
        <p:nvSpPr>
          <p:cNvPr id="109" name="Shape 107"/>
          <p:cNvSpPr/>
          <p:nvPr/>
        </p:nvSpPr>
        <p:spPr>
          <a:xfrm>
            <a:off x="6339840" y="3364992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006B75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10" name="Shape 108"/>
          <p:cNvSpPr/>
          <p:nvPr/>
        </p:nvSpPr>
        <p:spPr>
          <a:xfrm>
            <a:off x="6339840" y="3364992"/>
            <a:ext cx="1114044" cy="45720"/>
          </a:xfrm>
          <a:prstGeom prst="rect">
            <a:avLst/>
          </a:prstGeom>
          <a:solidFill>
            <a:srgbClr val="006B75"/>
          </a:solidFill>
          <a:ln w="12700">
            <a:solidFill>
              <a:srgbClr val="006B75"/>
            </a:solidFill>
            <a:prstDash val="solid"/>
          </a:ln>
        </p:spPr>
      </p:sp>
      <p:sp>
        <p:nvSpPr>
          <p:cNvPr id="111" name="Text 109"/>
          <p:cNvSpPr/>
          <p:nvPr/>
        </p:nvSpPr>
        <p:spPr>
          <a:xfrm>
            <a:off x="6339840" y="3410712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Base64 MP3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decoded → Blob</a:t>
            </a:r>
            <a:endParaRPr lang="en-US" sz="850" dirty="0"/>
          </a:p>
        </p:txBody>
      </p:sp>
      <p:sp>
        <p:nvSpPr>
          <p:cNvPr id="112" name="Shape 110"/>
          <p:cNvSpPr/>
          <p:nvPr/>
        </p:nvSpPr>
        <p:spPr>
          <a:xfrm>
            <a:off x="7490460" y="3625596"/>
            <a:ext cx="73152" cy="0"/>
          </a:xfrm>
          <a:prstGeom prst="line">
            <a:avLst/>
          </a:prstGeom>
          <a:noFill/>
          <a:ln w="19050">
            <a:solidFill>
              <a:srgbClr val="C05C20"/>
            </a:solidFill>
            <a:prstDash val="solid"/>
            <a:tailEnd type="none"/>
          </a:ln>
        </p:spPr>
      </p:sp>
      <p:sp>
        <p:nvSpPr>
          <p:cNvPr id="113" name="Shape 111"/>
          <p:cNvSpPr/>
          <p:nvPr/>
        </p:nvSpPr>
        <p:spPr>
          <a:xfrm>
            <a:off x="7600188" y="3364992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1B7A4A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14" name="Shape 112"/>
          <p:cNvSpPr/>
          <p:nvPr/>
        </p:nvSpPr>
        <p:spPr>
          <a:xfrm>
            <a:off x="7600188" y="3364992"/>
            <a:ext cx="1114044" cy="45720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</p:sp>
      <p:sp>
        <p:nvSpPr>
          <p:cNvPr id="115" name="Text 113"/>
          <p:cNvSpPr/>
          <p:nvPr/>
        </p:nvSpPr>
        <p:spPr>
          <a:xfrm>
            <a:off x="7600188" y="3410712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HTML5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 player</a:t>
            </a:r>
            <a:endParaRPr lang="en-US" sz="850" dirty="0"/>
          </a:p>
        </p:txBody>
      </p:sp>
      <p:sp>
        <p:nvSpPr>
          <p:cNvPr id="116" name="Shape 114"/>
          <p:cNvSpPr/>
          <p:nvPr/>
        </p:nvSpPr>
        <p:spPr>
          <a:xfrm>
            <a:off x="320040" y="4005072"/>
            <a:ext cx="868680" cy="667512"/>
          </a:xfrm>
          <a:prstGeom prst="rect">
            <a:avLst/>
          </a:prstGeom>
          <a:solidFill>
            <a:srgbClr val="8B4513"/>
          </a:solidFill>
          <a:ln w="12700">
            <a:solidFill>
              <a:srgbClr val="8B4513"/>
            </a:solidFill>
            <a:prstDash val="solid"/>
          </a:ln>
        </p:spPr>
      </p:sp>
      <p:sp>
        <p:nvSpPr>
          <p:cNvPr id="117" name="Text 115"/>
          <p:cNvSpPr/>
          <p:nvPr/>
        </p:nvSpPr>
        <p:spPr>
          <a:xfrm>
            <a:off x="320040" y="4005072"/>
            <a:ext cx="86868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PODCAST</a:t>
            </a:r>
            <a:endParaRPr lang="en-US" sz="850" dirty="0"/>
          </a:p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</a:t>
            </a:r>
            <a:endParaRPr lang="en-US" sz="850" dirty="0"/>
          </a:p>
        </p:txBody>
      </p:sp>
      <p:sp>
        <p:nvSpPr>
          <p:cNvPr id="118" name="Shape 116"/>
          <p:cNvSpPr/>
          <p:nvPr/>
        </p:nvSpPr>
        <p:spPr>
          <a:xfrm>
            <a:off x="1261872" y="4005072"/>
            <a:ext cx="7562088" cy="667512"/>
          </a:xfrm>
          <a:prstGeom prst="rect">
            <a:avLst/>
          </a:prstGeom>
          <a:solidFill>
            <a:srgbClr val="FAEBD7"/>
          </a:solidFill>
          <a:ln w="6350">
            <a:solidFill>
              <a:srgbClr val="8B4513">
                <a:alpha val="40000"/>
              </a:srgbClr>
            </a:solidFill>
            <a:prstDash val="solid"/>
          </a:ln>
        </p:spPr>
      </p:sp>
      <p:sp>
        <p:nvSpPr>
          <p:cNvPr id="119" name="Shape 117"/>
          <p:cNvSpPr/>
          <p:nvPr/>
        </p:nvSpPr>
        <p:spPr>
          <a:xfrm>
            <a:off x="1298448" y="4078224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4472C4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20" name="Shape 118"/>
          <p:cNvSpPr/>
          <p:nvPr/>
        </p:nvSpPr>
        <p:spPr>
          <a:xfrm>
            <a:off x="1298448" y="4078224"/>
            <a:ext cx="1114044" cy="4572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121" name="Text 119"/>
          <p:cNvSpPr/>
          <p:nvPr/>
        </p:nvSpPr>
        <p:spPr>
          <a:xfrm>
            <a:off x="1298448" y="4123944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clicks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Podcast button</a:t>
            </a:r>
            <a:endParaRPr lang="en-US" sz="850" dirty="0"/>
          </a:p>
        </p:txBody>
      </p:sp>
      <p:sp>
        <p:nvSpPr>
          <p:cNvPr id="122" name="Shape 120"/>
          <p:cNvSpPr/>
          <p:nvPr/>
        </p:nvSpPr>
        <p:spPr>
          <a:xfrm>
            <a:off x="2449068" y="4338828"/>
            <a:ext cx="73152" cy="0"/>
          </a:xfrm>
          <a:prstGeom prst="line">
            <a:avLst/>
          </a:prstGeom>
          <a:noFill/>
          <a:ln w="19050">
            <a:solidFill>
              <a:srgbClr val="8B4513"/>
            </a:solidFill>
            <a:prstDash val="solid"/>
            <a:tailEnd type="none"/>
          </a:ln>
        </p:spPr>
      </p:sp>
      <p:sp>
        <p:nvSpPr>
          <p:cNvPr id="123" name="Shape 121"/>
          <p:cNvSpPr/>
          <p:nvPr/>
        </p:nvSpPr>
        <p:spPr>
          <a:xfrm>
            <a:off x="2558796" y="4078224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1F3864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24" name="Shape 122"/>
          <p:cNvSpPr/>
          <p:nvPr/>
        </p:nvSpPr>
        <p:spPr>
          <a:xfrm>
            <a:off x="2558796" y="4078224"/>
            <a:ext cx="1114044" cy="457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25" name="Text 123"/>
          <p:cNvSpPr/>
          <p:nvPr/>
        </p:nvSpPr>
        <p:spPr>
          <a:xfrm>
            <a:off x="2558796" y="4123944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/api/generate-podcast</a:t>
            </a:r>
            <a:endParaRPr lang="en-US" sz="850" dirty="0"/>
          </a:p>
        </p:txBody>
      </p:sp>
      <p:sp>
        <p:nvSpPr>
          <p:cNvPr id="126" name="Shape 124"/>
          <p:cNvSpPr/>
          <p:nvPr/>
        </p:nvSpPr>
        <p:spPr>
          <a:xfrm>
            <a:off x="3709416" y="4338828"/>
            <a:ext cx="73152" cy="0"/>
          </a:xfrm>
          <a:prstGeom prst="line">
            <a:avLst/>
          </a:prstGeom>
          <a:noFill/>
          <a:ln w="19050">
            <a:solidFill>
              <a:srgbClr val="8B4513"/>
            </a:solidFill>
            <a:prstDash val="solid"/>
            <a:tailEnd type="none"/>
          </a:ln>
        </p:spPr>
      </p:sp>
      <p:sp>
        <p:nvSpPr>
          <p:cNvPr id="127" name="Shape 125"/>
          <p:cNvSpPr/>
          <p:nvPr/>
        </p:nvSpPr>
        <p:spPr>
          <a:xfrm>
            <a:off x="3819144" y="4078224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6B2D8B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28" name="Shape 126"/>
          <p:cNvSpPr/>
          <p:nvPr/>
        </p:nvSpPr>
        <p:spPr>
          <a:xfrm>
            <a:off x="3819144" y="4078224"/>
            <a:ext cx="1114044" cy="45720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</p:sp>
      <p:sp>
        <p:nvSpPr>
          <p:cNvPr id="129" name="Text 127"/>
          <p:cNvSpPr/>
          <p:nvPr/>
        </p:nvSpPr>
        <p:spPr>
          <a:xfrm>
            <a:off x="3819144" y="4123944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Podcast Flow</a:t>
            </a:r>
            <a:endParaRPr lang="en-US" sz="850" dirty="0"/>
          </a:p>
        </p:txBody>
      </p:sp>
      <p:sp>
        <p:nvSpPr>
          <p:cNvPr id="130" name="Shape 128"/>
          <p:cNvSpPr/>
          <p:nvPr/>
        </p:nvSpPr>
        <p:spPr>
          <a:xfrm>
            <a:off x="4969764" y="4338828"/>
            <a:ext cx="73152" cy="0"/>
          </a:xfrm>
          <a:prstGeom prst="line">
            <a:avLst/>
          </a:prstGeom>
          <a:noFill/>
          <a:ln w="19050">
            <a:solidFill>
              <a:srgbClr val="8B4513"/>
            </a:solidFill>
            <a:prstDash val="solid"/>
            <a:tailEnd type="none"/>
          </a:ln>
        </p:spPr>
      </p:sp>
      <p:sp>
        <p:nvSpPr>
          <p:cNvPr id="131" name="Shape 129"/>
          <p:cNvSpPr/>
          <p:nvPr/>
        </p:nvSpPr>
        <p:spPr>
          <a:xfrm>
            <a:off x="5079492" y="4078224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6B2D8B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32" name="Shape 130"/>
          <p:cNvSpPr/>
          <p:nvPr/>
        </p:nvSpPr>
        <p:spPr>
          <a:xfrm>
            <a:off x="5079492" y="4078224"/>
            <a:ext cx="1114044" cy="45720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</p:sp>
      <p:sp>
        <p:nvSpPr>
          <p:cNvPr id="133" name="Text 131"/>
          <p:cNvSpPr/>
          <p:nvPr/>
        </p:nvSpPr>
        <p:spPr>
          <a:xfrm>
            <a:off x="5079492" y="4123944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Dual-voice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script + TTS</a:t>
            </a:r>
            <a:endParaRPr lang="en-US" sz="850" dirty="0"/>
          </a:p>
        </p:txBody>
      </p:sp>
      <p:sp>
        <p:nvSpPr>
          <p:cNvPr id="134" name="Shape 132"/>
          <p:cNvSpPr/>
          <p:nvPr/>
        </p:nvSpPr>
        <p:spPr>
          <a:xfrm>
            <a:off x="6230112" y="4338828"/>
            <a:ext cx="73152" cy="0"/>
          </a:xfrm>
          <a:prstGeom prst="line">
            <a:avLst/>
          </a:prstGeom>
          <a:noFill/>
          <a:ln w="19050">
            <a:solidFill>
              <a:srgbClr val="8B4513"/>
            </a:solidFill>
            <a:prstDash val="solid"/>
            <a:tailEnd type="none"/>
          </a:ln>
        </p:spPr>
      </p:sp>
      <p:sp>
        <p:nvSpPr>
          <p:cNvPr id="135" name="Shape 133"/>
          <p:cNvSpPr/>
          <p:nvPr/>
        </p:nvSpPr>
        <p:spPr>
          <a:xfrm>
            <a:off x="6339840" y="4078224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006B75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36" name="Shape 134"/>
          <p:cNvSpPr/>
          <p:nvPr/>
        </p:nvSpPr>
        <p:spPr>
          <a:xfrm>
            <a:off x="6339840" y="4078224"/>
            <a:ext cx="1114044" cy="45720"/>
          </a:xfrm>
          <a:prstGeom prst="rect">
            <a:avLst/>
          </a:prstGeom>
          <a:solidFill>
            <a:srgbClr val="006B75"/>
          </a:solidFill>
          <a:ln w="12700">
            <a:solidFill>
              <a:srgbClr val="006B75"/>
            </a:solidFill>
            <a:prstDash val="solid"/>
          </a:ln>
        </p:spPr>
      </p:sp>
      <p:sp>
        <p:nvSpPr>
          <p:cNvPr id="137" name="Text 135"/>
          <p:cNvSpPr/>
          <p:nvPr/>
        </p:nvSpPr>
        <p:spPr>
          <a:xfrm>
            <a:off x="6339840" y="4123944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Base64 MP3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decoded</a:t>
            </a:r>
            <a:endParaRPr lang="en-US" sz="850" dirty="0"/>
          </a:p>
        </p:txBody>
      </p:sp>
      <p:sp>
        <p:nvSpPr>
          <p:cNvPr id="138" name="Shape 136"/>
          <p:cNvSpPr/>
          <p:nvPr/>
        </p:nvSpPr>
        <p:spPr>
          <a:xfrm>
            <a:off x="7490460" y="4338828"/>
            <a:ext cx="73152" cy="0"/>
          </a:xfrm>
          <a:prstGeom prst="line">
            <a:avLst/>
          </a:prstGeom>
          <a:noFill/>
          <a:ln w="19050">
            <a:solidFill>
              <a:srgbClr val="8B4513"/>
            </a:solidFill>
            <a:prstDash val="solid"/>
            <a:tailEnd type="none"/>
          </a:ln>
        </p:spPr>
      </p:sp>
      <p:sp>
        <p:nvSpPr>
          <p:cNvPr id="139" name="Shape 137"/>
          <p:cNvSpPr/>
          <p:nvPr/>
        </p:nvSpPr>
        <p:spPr>
          <a:xfrm>
            <a:off x="7600188" y="4078224"/>
            <a:ext cx="1114044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1B7A4A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40" name="Shape 138"/>
          <p:cNvSpPr/>
          <p:nvPr/>
        </p:nvSpPr>
        <p:spPr>
          <a:xfrm>
            <a:off x="7600188" y="4078224"/>
            <a:ext cx="1114044" cy="45720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</p:sp>
      <p:sp>
        <p:nvSpPr>
          <p:cNvPr id="141" name="Text 139"/>
          <p:cNvSpPr/>
          <p:nvPr/>
        </p:nvSpPr>
        <p:spPr>
          <a:xfrm>
            <a:off x="7600188" y="4123944"/>
            <a:ext cx="1114044" cy="475488"/>
          </a:xfrm>
          <a:prstGeom prst="rect">
            <a:avLst/>
          </a:prstGeom>
          <a:noFill/>
          <a:ln/>
        </p:spPr>
        <p:txBody>
          <a:bodyPr wrap="square" lIns="25400" tIns="38100" rIns="38100" bIns="2540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Podcast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player</a:t>
            </a:r>
            <a:endParaRPr lang="en-US" sz="850" dirty="0"/>
          </a:p>
        </p:txBody>
      </p:sp>
    </p:spTree>
    <p:extLst>
      <p:ext uri="{BB962C8B-B14F-4D97-AF65-F5344CB8AC3E}">
        <p14:creationId xmlns:p14="http://schemas.microsoft.com/office/powerpoint/2010/main" val="2175062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20040" y="182880"/>
            <a:ext cx="64008" cy="41148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75488" y="128016"/>
            <a:ext cx="7223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Stack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589520" y="10972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⚗ ScienceAI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777240"/>
            <a:ext cx="8503920" cy="548640"/>
          </a:xfrm>
          <a:prstGeom prst="rect">
            <a:avLst/>
          </a:prstGeom>
          <a:solidFill>
            <a:srgbClr val="E8F0FE"/>
          </a:solidFill>
          <a:ln w="12700">
            <a:solidFill>
              <a:srgbClr val="4472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0040" y="777240"/>
            <a:ext cx="1051560" cy="54864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20040" y="777240"/>
            <a:ext cx="1051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</a:t>
            </a:r>
            <a:endParaRPr lang="en-US" sz="800" dirty="0"/>
          </a:p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 LAYER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1463040" y="868680"/>
            <a:ext cx="822960" cy="347472"/>
          </a:xfrm>
          <a:prstGeom prst="rect">
            <a:avLst/>
          </a:prstGeom>
          <a:solidFill>
            <a:srgbClr val="DAEAF6"/>
          </a:solidFill>
          <a:ln w="9525">
            <a:solidFill>
              <a:srgbClr val="4472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463040" y="868680"/>
            <a:ext cx="822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Next.js 16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2377440" y="868680"/>
            <a:ext cx="698602" cy="347472"/>
          </a:xfrm>
          <a:prstGeom prst="rect">
            <a:avLst/>
          </a:prstGeom>
          <a:solidFill>
            <a:srgbClr val="DAEAF6"/>
          </a:solidFill>
          <a:ln w="9525">
            <a:solidFill>
              <a:srgbClr val="4472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377440" y="868680"/>
            <a:ext cx="69860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19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3167482" y="868680"/>
            <a:ext cx="822960" cy="347472"/>
          </a:xfrm>
          <a:prstGeom prst="rect">
            <a:avLst/>
          </a:prstGeom>
          <a:solidFill>
            <a:srgbClr val="DAEAF6"/>
          </a:solidFill>
          <a:ln w="9525">
            <a:solidFill>
              <a:srgbClr val="4472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167482" y="868680"/>
            <a:ext cx="822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TypeScript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4081882" y="868680"/>
            <a:ext cx="947318" cy="347472"/>
          </a:xfrm>
          <a:prstGeom prst="rect">
            <a:avLst/>
          </a:prstGeom>
          <a:solidFill>
            <a:srgbClr val="DAEAF6"/>
          </a:solidFill>
          <a:ln w="9525">
            <a:solidFill>
              <a:srgbClr val="4472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081882" y="868680"/>
            <a:ext cx="94731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Tailwind CSS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5120640" y="868680"/>
            <a:ext cx="1258214" cy="347472"/>
          </a:xfrm>
          <a:prstGeom prst="rect">
            <a:avLst/>
          </a:prstGeom>
          <a:solidFill>
            <a:srgbClr val="DAEAF6"/>
          </a:solidFill>
          <a:ln w="9525">
            <a:solidFill>
              <a:srgbClr val="4472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120640" y="868680"/>
            <a:ext cx="125821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Radix UI / shadcn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6470294" y="868680"/>
            <a:ext cx="698602" cy="347472"/>
          </a:xfrm>
          <a:prstGeom prst="rect">
            <a:avLst/>
          </a:prstGeom>
          <a:solidFill>
            <a:srgbClr val="DAEAF6"/>
          </a:solidFill>
          <a:ln w="9525">
            <a:solidFill>
              <a:srgbClr val="4472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70294" y="868680"/>
            <a:ext cx="69860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Recharts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7260336" y="868680"/>
            <a:ext cx="574243" cy="347472"/>
          </a:xfrm>
          <a:prstGeom prst="rect">
            <a:avLst/>
          </a:prstGeom>
          <a:solidFill>
            <a:srgbClr val="DAEAF6"/>
          </a:solidFill>
          <a:ln w="9525">
            <a:solidFill>
              <a:srgbClr val="4472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260336" y="868680"/>
            <a:ext cx="574243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Sonner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7926019" y="868680"/>
            <a:ext cx="885139" cy="347472"/>
          </a:xfrm>
          <a:prstGeom prst="rect">
            <a:avLst/>
          </a:prstGeom>
          <a:solidFill>
            <a:srgbClr val="DAEAF6"/>
          </a:solidFill>
          <a:ln w="9525">
            <a:solidFill>
              <a:srgbClr val="4472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7926019" y="868680"/>
            <a:ext cx="885139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next-themes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4572000" y="1325880"/>
            <a:ext cx="0" cy="137160"/>
          </a:xfrm>
          <a:prstGeom prst="line">
            <a:avLst/>
          </a:prstGeom>
          <a:noFill/>
          <a:ln w="19050">
            <a:solidFill>
              <a:srgbClr val="8899AA"/>
            </a:solidFill>
            <a:prstDash val="solid"/>
            <a:tailEnd type="none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20040" y="1463040"/>
            <a:ext cx="4114800" cy="1719072"/>
          </a:xfrm>
          <a:prstGeom prst="rect">
            <a:avLst/>
          </a:prstGeom>
          <a:solidFill>
            <a:srgbClr val="EDF2FB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320040" y="1463040"/>
            <a:ext cx="4114800" cy="29260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11480" y="1463040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ROUTES  (Next.js App Router)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411480" y="1847088"/>
            <a:ext cx="1911096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11480" y="1847088"/>
            <a:ext cx="54864" cy="329184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502920" y="1865376"/>
            <a:ext cx="1801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/api/chat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502920" y="2029968"/>
            <a:ext cx="180136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GPT-5-mini streaming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2432304" y="1847088"/>
            <a:ext cx="1911096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2432304" y="1847088"/>
            <a:ext cx="54864" cy="329184"/>
          </a:xfrm>
          <a:prstGeom prst="rect">
            <a:avLst/>
          </a:prstGeom>
          <a:solidFill>
            <a:srgbClr val="006B75"/>
          </a:solidFill>
          <a:ln w="12700">
            <a:solidFill>
              <a:srgbClr val="006B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2523744" y="1865376"/>
            <a:ext cx="1801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/api/articles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2523744" y="2029968"/>
            <a:ext cx="180136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Chroma DB retrieval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411480" y="2267712"/>
            <a:ext cx="1911096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411480" y="2267712"/>
            <a:ext cx="54864" cy="329184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502920" y="2286000"/>
            <a:ext cx="1801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/api/chat-articles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502920" y="2450592"/>
            <a:ext cx="180136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 RAG pipeline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2432304" y="2267712"/>
            <a:ext cx="1911096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2432304" y="2267712"/>
            <a:ext cx="54864" cy="329184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2523744" y="2286000"/>
            <a:ext cx="1801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/api/generate-audio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2523744" y="2450592"/>
            <a:ext cx="180136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ElevenLabs TTS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411480" y="2688336"/>
            <a:ext cx="1911096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411480" y="2688336"/>
            <a:ext cx="54864" cy="329184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502920" y="2706624"/>
            <a:ext cx="1801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/api/generate-podcast</a:t>
            </a:r>
            <a:endParaRPr lang="en-US" sz="850" dirty="0"/>
          </a:p>
        </p:txBody>
      </p:sp>
      <p:sp>
        <p:nvSpPr>
          <p:cNvPr id="48" name="Text 46"/>
          <p:cNvSpPr/>
          <p:nvPr/>
        </p:nvSpPr>
        <p:spPr>
          <a:xfrm>
            <a:off x="502920" y="2871216"/>
            <a:ext cx="180136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Dual-voice synthesis</a:t>
            </a:r>
            <a:endParaRPr lang="en-US" sz="750" dirty="0"/>
          </a:p>
        </p:txBody>
      </p:sp>
      <p:sp>
        <p:nvSpPr>
          <p:cNvPr id="49" name="Shape 47"/>
          <p:cNvSpPr/>
          <p:nvPr/>
        </p:nvSpPr>
        <p:spPr>
          <a:xfrm>
            <a:off x="2432304" y="2688336"/>
            <a:ext cx="1911096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Shape 48"/>
          <p:cNvSpPr/>
          <p:nvPr/>
        </p:nvSpPr>
        <p:spPr>
          <a:xfrm>
            <a:off x="2432304" y="2688336"/>
            <a:ext cx="54864" cy="329184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2523744" y="2706624"/>
            <a:ext cx="1801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/api/sync-db</a:t>
            </a:r>
            <a:endParaRPr lang="en-US" sz="850" dirty="0"/>
          </a:p>
        </p:txBody>
      </p:sp>
      <p:sp>
        <p:nvSpPr>
          <p:cNvPr id="52" name="Text 50"/>
          <p:cNvSpPr/>
          <p:nvPr/>
        </p:nvSpPr>
        <p:spPr>
          <a:xfrm>
            <a:off x="2523744" y="2871216"/>
            <a:ext cx="180136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Multi-source ingestion</a:t>
            </a:r>
            <a:endParaRPr lang="en-US" sz="750" dirty="0"/>
          </a:p>
        </p:txBody>
      </p:sp>
      <p:sp>
        <p:nvSpPr>
          <p:cNvPr id="53" name="Shape 51"/>
          <p:cNvSpPr/>
          <p:nvPr/>
        </p:nvSpPr>
        <p:spPr>
          <a:xfrm>
            <a:off x="4526280" y="1463040"/>
            <a:ext cx="4297680" cy="1719072"/>
          </a:xfrm>
          <a:prstGeom prst="rect">
            <a:avLst/>
          </a:prstGeom>
          <a:solidFill>
            <a:srgbClr val="F3EEF9"/>
          </a:solidFill>
          <a:ln w="12700">
            <a:solidFill>
              <a:srgbClr val="6B2D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Shape 52"/>
          <p:cNvSpPr/>
          <p:nvPr/>
        </p:nvSpPr>
        <p:spPr>
          <a:xfrm>
            <a:off x="4526280" y="1463040"/>
            <a:ext cx="4297680" cy="292608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4617720" y="1463040"/>
            <a:ext cx="4160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SERVICES  (Langflow Orchestration)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4617720" y="1847088"/>
            <a:ext cx="4114800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Shape 55"/>
          <p:cNvSpPr/>
          <p:nvPr/>
        </p:nvSpPr>
        <p:spPr>
          <a:xfrm>
            <a:off x="4617720" y="1847088"/>
            <a:ext cx="54864" cy="329184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4709160" y="1865376"/>
            <a:ext cx="40050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 GPT-5-mini</a:t>
            </a:r>
            <a:endParaRPr lang="en-US" sz="850" dirty="0"/>
          </a:p>
        </p:txBody>
      </p:sp>
      <p:sp>
        <p:nvSpPr>
          <p:cNvPr id="59" name="Text 57"/>
          <p:cNvSpPr/>
          <p:nvPr/>
        </p:nvSpPr>
        <p:spPr>
          <a:xfrm>
            <a:off x="4709160" y="2029968"/>
            <a:ext cx="400507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Science-specialist LLM for general chat  ·  Vercel AI SDK streaming  ·  system prompt: 6 science domains</a:t>
            </a:r>
            <a:endParaRPr lang="en-US" sz="750" dirty="0"/>
          </a:p>
        </p:txBody>
      </p:sp>
      <p:sp>
        <p:nvSpPr>
          <p:cNvPr id="60" name="Shape 58"/>
          <p:cNvSpPr/>
          <p:nvPr/>
        </p:nvSpPr>
        <p:spPr>
          <a:xfrm>
            <a:off x="4617720" y="2249424"/>
            <a:ext cx="2020824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Shape 59"/>
          <p:cNvSpPr/>
          <p:nvPr/>
        </p:nvSpPr>
        <p:spPr>
          <a:xfrm>
            <a:off x="4617720" y="2249424"/>
            <a:ext cx="54864" cy="329184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4709160" y="2267712"/>
            <a:ext cx="19110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 RAG Chat</a:t>
            </a:r>
            <a:endParaRPr lang="en-US" sz="850" dirty="0"/>
          </a:p>
        </p:txBody>
      </p:sp>
      <p:sp>
        <p:nvSpPr>
          <p:cNvPr id="63" name="Text 61"/>
          <p:cNvSpPr/>
          <p:nvPr/>
        </p:nvSpPr>
        <p:spPr>
          <a:xfrm>
            <a:off x="4709160" y="2432304"/>
            <a:ext cx="191109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Articles + Q → grounded response</a:t>
            </a:r>
            <a:endParaRPr lang="en-US" sz="750" dirty="0"/>
          </a:p>
        </p:txBody>
      </p:sp>
      <p:sp>
        <p:nvSpPr>
          <p:cNvPr id="64" name="Shape 62"/>
          <p:cNvSpPr/>
          <p:nvPr/>
        </p:nvSpPr>
        <p:spPr>
          <a:xfrm>
            <a:off x="6711696" y="2249424"/>
            <a:ext cx="2020824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Shape 63"/>
          <p:cNvSpPr/>
          <p:nvPr/>
        </p:nvSpPr>
        <p:spPr>
          <a:xfrm>
            <a:off x="6711696" y="2249424"/>
            <a:ext cx="54864" cy="329184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Text 64"/>
          <p:cNvSpPr/>
          <p:nvPr/>
        </p:nvSpPr>
        <p:spPr>
          <a:xfrm>
            <a:off x="6803136" y="2267712"/>
            <a:ext cx="19110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 Audio Flow</a:t>
            </a:r>
            <a:endParaRPr lang="en-US" sz="850" dirty="0"/>
          </a:p>
        </p:txBody>
      </p:sp>
      <p:sp>
        <p:nvSpPr>
          <p:cNvPr id="67" name="Text 65"/>
          <p:cNvSpPr/>
          <p:nvPr/>
        </p:nvSpPr>
        <p:spPr>
          <a:xfrm>
            <a:off x="6803136" y="2432304"/>
            <a:ext cx="191109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TextInput-Jijnx → ElevenLabs TTS</a:t>
            </a:r>
            <a:endParaRPr lang="en-US" sz="750" dirty="0"/>
          </a:p>
        </p:txBody>
      </p:sp>
      <p:sp>
        <p:nvSpPr>
          <p:cNvPr id="68" name="Shape 66"/>
          <p:cNvSpPr/>
          <p:nvPr/>
        </p:nvSpPr>
        <p:spPr>
          <a:xfrm>
            <a:off x="4617720" y="2651760"/>
            <a:ext cx="2020824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Shape 67"/>
          <p:cNvSpPr/>
          <p:nvPr/>
        </p:nvSpPr>
        <p:spPr>
          <a:xfrm>
            <a:off x="4617720" y="2651760"/>
            <a:ext cx="54864" cy="329184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Text 68"/>
          <p:cNvSpPr/>
          <p:nvPr/>
        </p:nvSpPr>
        <p:spPr>
          <a:xfrm>
            <a:off x="4709160" y="2670048"/>
            <a:ext cx="19110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 Podcast</a:t>
            </a:r>
            <a:endParaRPr lang="en-US" sz="850" dirty="0"/>
          </a:p>
        </p:txBody>
      </p:sp>
      <p:sp>
        <p:nvSpPr>
          <p:cNvPr id="71" name="Text 69"/>
          <p:cNvSpPr/>
          <p:nvPr/>
        </p:nvSpPr>
        <p:spPr>
          <a:xfrm>
            <a:off x="4709160" y="2834640"/>
            <a:ext cx="191109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TextInput-MjJg7 → dual-voice MP3</a:t>
            </a:r>
            <a:endParaRPr lang="en-US" sz="750" dirty="0"/>
          </a:p>
        </p:txBody>
      </p:sp>
      <p:sp>
        <p:nvSpPr>
          <p:cNvPr id="72" name="Shape 70"/>
          <p:cNvSpPr/>
          <p:nvPr/>
        </p:nvSpPr>
        <p:spPr>
          <a:xfrm>
            <a:off x="6711696" y="2651760"/>
            <a:ext cx="2020824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Shape 71"/>
          <p:cNvSpPr/>
          <p:nvPr/>
        </p:nvSpPr>
        <p:spPr>
          <a:xfrm>
            <a:off x="6711696" y="2651760"/>
            <a:ext cx="54864" cy="329184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Text 72"/>
          <p:cNvSpPr/>
          <p:nvPr/>
        </p:nvSpPr>
        <p:spPr>
          <a:xfrm>
            <a:off x="6803136" y="2670048"/>
            <a:ext cx="19110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 Sync</a:t>
            </a:r>
            <a:endParaRPr lang="en-US" sz="850" dirty="0"/>
          </a:p>
        </p:txBody>
      </p:sp>
      <p:sp>
        <p:nvSpPr>
          <p:cNvPr id="75" name="Text 73"/>
          <p:cNvSpPr/>
          <p:nvPr/>
        </p:nvSpPr>
        <p:spPr>
          <a:xfrm>
            <a:off x="6803136" y="2834640"/>
            <a:ext cx="191109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→ multi-source ingestion</a:t>
            </a:r>
            <a:endParaRPr lang="en-US" sz="750" dirty="0"/>
          </a:p>
        </p:txBody>
      </p:sp>
      <p:sp>
        <p:nvSpPr>
          <p:cNvPr id="76" name="Shape 74"/>
          <p:cNvSpPr/>
          <p:nvPr/>
        </p:nvSpPr>
        <p:spPr>
          <a:xfrm>
            <a:off x="4572000" y="3182112"/>
            <a:ext cx="0" cy="137160"/>
          </a:xfrm>
          <a:prstGeom prst="line">
            <a:avLst/>
          </a:prstGeom>
          <a:noFill/>
          <a:ln w="19050">
            <a:solidFill>
              <a:srgbClr val="8899AA"/>
            </a:solidFill>
            <a:prstDash val="solid"/>
            <a:tailEnd type="none"/>
          </a:ln>
        </p:spPr>
        <p:txBody>
          <a:bodyPr/>
          <a:lstStyle/>
          <a:p>
            <a:endParaRPr lang="en-US"/>
          </a:p>
        </p:txBody>
      </p:sp>
      <p:sp>
        <p:nvSpPr>
          <p:cNvPr id="77" name="Shape 75"/>
          <p:cNvSpPr/>
          <p:nvPr/>
        </p:nvSpPr>
        <p:spPr>
          <a:xfrm>
            <a:off x="320040" y="3319272"/>
            <a:ext cx="8503920" cy="1298448"/>
          </a:xfrm>
          <a:prstGeom prst="rect">
            <a:avLst/>
          </a:prstGeom>
          <a:solidFill>
            <a:srgbClr val="E8F5EE"/>
          </a:solidFill>
          <a:ln w="12700">
            <a:solidFill>
              <a:srgbClr val="1B7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8" name="Shape 76"/>
          <p:cNvSpPr/>
          <p:nvPr/>
        </p:nvSpPr>
        <p:spPr>
          <a:xfrm>
            <a:off x="320040" y="3319272"/>
            <a:ext cx="1051560" cy="1298448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 77"/>
          <p:cNvSpPr/>
          <p:nvPr/>
        </p:nvSpPr>
        <p:spPr>
          <a:xfrm>
            <a:off x="320040" y="3319272"/>
            <a:ext cx="1051560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STORES</a:t>
            </a:r>
            <a:endParaRPr lang="en-US" sz="900" dirty="0"/>
          </a:p>
        </p:txBody>
      </p:sp>
      <p:sp>
        <p:nvSpPr>
          <p:cNvPr id="80" name="Shape 78"/>
          <p:cNvSpPr/>
          <p:nvPr/>
        </p:nvSpPr>
        <p:spPr>
          <a:xfrm>
            <a:off x="1463040" y="3410712"/>
            <a:ext cx="1680210" cy="1115568"/>
          </a:xfrm>
          <a:prstGeom prst="rect">
            <a:avLst/>
          </a:prstGeom>
          <a:solidFill>
            <a:srgbClr val="E0F2F4"/>
          </a:solidFill>
          <a:ln w="12700">
            <a:solidFill>
              <a:srgbClr val="006B75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1" name="Shape 79"/>
          <p:cNvSpPr/>
          <p:nvPr/>
        </p:nvSpPr>
        <p:spPr>
          <a:xfrm>
            <a:off x="1463040" y="3410712"/>
            <a:ext cx="1680210" cy="54864"/>
          </a:xfrm>
          <a:prstGeom prst="rect">
            <a:avLst/>
          </a:prstGeom>
          <a:solidFill>
            <a:srgbClr val="006B75"/>
          </a:solidFill>
          <a:ln w="12700">
            <a:solidFill>
              <a:srgbClr val="006B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Text 80"/>
          <p:cNvSpPr/>
          <p:nvPr/>
        </p:nvSpPr>
        <p:spPr>
          <a:xfrm>
            <a:off x="1554480" y="3502152"/>
            <a:ext cx="154305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Chroma DB</a:t>
            </a:r>
            <a:endParaRPr lang="en-US" sz="1000" dirty="0"/>
          </a:p>
        </p:txBody>
      </p:sp>
      <p:sp>
        <p:nvSpPr>
          <p:cNvPr id="83" name="Text 81"/>
          <p:cNvSpPr/>
          <p:nvPr/>
        </p:nvSpPr>
        <p:spPr>
          <a:xfrm>
            <a:off x="1554480" y="3739896"/>
            <a:ext cx="154305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00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SQLite backend</a:t>
            </a:r>
            <a:endParaRPr lang="en-US" sz="850" dirty="0"/>
          </a:p>
        </p:txBody>
      </p:sp>
      <p:sp>
        <p:nvSpPr>
          <p:cNvPr id="84" name="Shape 82"/>
          <p:cNvSpPr/>
          <p:nvPr/>
        </p:nvSpPr>
        <p:spPr>
          <a:xfrm>
            <a:off x="1554480" y="3922776"/>
            <a:ext cx="1497330" cy="0"/>
          </a:xfrm>
          <a:prstGeom prst="line">
            <a:avLst/>
          </a:prstGeom>
          <a:noFill/>
          <a:ln w="6350">
            <a:solidFill>
              <a:srgbClr val="006B75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5" name="Text 83"/>
          <p:cNvSpPr/>
          <p:nvPr/>
        </p:nvSpPr>
        <p:spPr>
          <a:xfrm>
            <a:off x="1554480" y="3977640"/>
            <a:ext cx="154305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 embeddings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Vector search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execSync SQL3</a:t>
            </a:r>
            <a:endParaRPr lang="en-US" sz="850" dirty="0"/>
          </a:p>
        </p:txBody>
      </p:sp>
      <p:sp>
        <p:nvSpPr>
          <p:cNvPr id="86" name="Shape 84"/>
          <p:cNvSpPr/>
          <p:nvPr/>
        </p:nvSpPr>
        <p:spPr>
          <a:xfrm>
            <a:off x="3234690" y="3410712"/>
            <a:ext cx="1680210" cy="1115568"/>
          </a:xfrm>
          <a:prstGeom prst="rect">
            <a:avLst/>
          </a:prstGeom>
          <a:solidFill>
            <a:srgbClr val="E8F0FE"/>
          </a:solidFill>
          <a:ln w="12700">
            <a:solidFill>
              <a:srgbClr val="4472C4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7" name="Shape 85"/>
          <p:cNvSpPr/>
          <p:nvPr/>
        </p:nvSpPr>
        <p:spPr>
          <a:xfrm>
            <a:off x="3234690" y="3410712"/>
            <a:ext cx="1680210" cy="54864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8" name="Text 86"/>
          <p:cNvSpPr/>
          <p:nvPr/>
        </p:nvSpPr>
        <p:spPr>
          <a:xfrm>
            <a:off x="3326130" y="3502152"/>
            <a:ext cx="154305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localStorage</a:t>
            </a:r>
            <a:endParaRPr lang="en-US" sz="1000" dirty="0"/>
          </a:p>
        </p:txBody>
      </p:sp>
      <p:sp>
        <p:nvSpPr>
          <p:cNvPr id="89" name="Text 87"/>
          <p:cNvSpPr/>
          <p:nvPr/>
        </p:nvSpPr>
        <p:spPr>
          <a:xfrm>
            <a:off x="3326130" y="3739896"/>
            <a:ext cx="154305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 storage</a:t>
            </a:r>
            <a:endParaRPr lang="en-US" sz="850" dirty="0"/>
          </a:p>
        </p:txBody>
      </p:sp>
      <p:sp>
        <p:nvSpPr>
          <p:cNvPr id="90" name="Shape 88"/>
          <p:cNvSpPr/>
          <p:nvPr/>
        </p:nvSpPr>
        <p:spPr>
          <a:xfrm>
            <a:off x="3326130" y="3922776"/>
            <a:ext cx="1497330" cy="0"/>
          </a:xfrm>
          <a:prstGeom prst="line">
            <a:avLst/>
          </a:prstGeom>
          <a:noFill/>
          <a:ln w="6350">
            <a:solidFill>
              <a:srgbClr val="4472C4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1" name="Text 89"/>
          <p:cNvSpPr/>
          <p:nvPr/>
        </p:nvSpPr>
        <p:spPr>
          <a:xfrm>
            <a:off x="3326130" y="3977640"/>
            <a:ext cx="154305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Favorites  •  Theme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 timestamp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Audio/podcast items</a:t>
            </a:r>
            <a:endParaRPr lang="en-US" sz="850" dirty="0"/>
          </a:p>
        </p:txBody>
      </p:sp>
      <p:sp>
        <p:nvSpPr>
          <p:cNvPr id="92" name="Shape 90"/>
          <p:cNvSpPr/>
          <p:nvPr/>
        </p:nvSpPr>
        <p:spPr>
          <a:xfrm>
            <a:off x="5006340" y="3410712"/>
            <a:ext cx="1680210" cy="1115568"/>
          </a:xfrm>
          <a:prstGeom prst="rect">
            <a:avLst/>
          </a:prstGeom>
          <a:solidFill>
            <a:srgbClr val="E8EDF2"/>
          </a:solidFill>
          <a:ln w="12700">
            <a:solidFill>
              <a:srgbClr val="556677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3" name="Shape 91"/>
          <p:cNvSpPr/>
          <p:nvPr/>
        </p:nvSpPr>
        <p:spPr>
          <a:xfrm>
            <a:off x="5006340" y="3410712"/>
            <a:ext cx="1680210" cy="54864"/>
          </a:xfrm>
          <a:prstGeom prst="rect">
            <a:avLst/>
          </a:prstGeom>
          <a:solidFill>
            <a:srgbClr val="556677"/>
          </a:solidFill>
          <a:ln w="12700">
            <a:solidFill>
              <a:srgbClr val="5566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4" name="Text 92"/>
          <p:cNvSpPr/>
          <p:nvPr/>
        </p:nvSpPr>
        <p:spPr>
          <a:xfrm>
            <a:off x="5097780" y="3502152"/>
            <a:ext cx="154305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Sources</a:t>
            </a:r>
            <a:endParaRPr lang="en-US" sz="1000" dirty="0"/>
          </a:p>
        </p:txBody>
      </p:sp>
      <p:sp>
        <p:nvSpPr>
          <p:cNvPr id="95" name="Text 93"/>
          <p:cNvSpPr/>
          <p:nvPr/>
        </p:nvSpPr>
        <p:spPr>
          <a:xfrm>
            <a:off x="5097780" y="3739896"/>
            <a:ext cx="154305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5566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data</a:t>
            </a:r>
            <a:endParaRPr lang="en-US" sz="850" dirty="0"/>
          </a:p>
        </p:txBody>
      </p:sp>
      <p:sp>
        <p:nvSpPr>
          <p:cNvPr id="96" name="Shape 94"/>
          <p:cNvSpPr/>
          <p:nvPr/>
        </p:nvSpPr>
        <p:spPr>
          <a:xfrm>
            <a:off x="5097780" y="3922776"/>
            <a:ext cx="1497330" cy="0"/>
          </a:xfrm>
          <a:prstGeom prst="line">
            <a:avLst/>
          </a:prstGeom>
          <a:noFill/>
          <a:ln w="6350">
            <a:solidFill>
              <a:srgbClr val="556677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7" name="Text 95"/>
          <p:cNvSpPr/>
          <p:nvPr/>
        </p:nvSpPr>
        <p:spPr>
          <a:xfrm>
            <a:off x="5097780" y="3977640"/>
            <a:ext cx="154305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Literature  •  Conferences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Trials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Competitor publications</a:t>
            </a:r>
            <a:endParaRPr lang="en-US" sz="850" dirty="0"/>
          </a:p>
        </p:txBody>
      </p:sp>
      <p:sp>
        <p:nvSpPr>
          <p:cNvPr id="98" name="Shape 96"/>
          <p:cNvSpPr/>
          <p:nvPr/>
        </p:nvSpPr>
        <p:spPr>
          <a:xfrm>
            <a:off x="6777990" y="3410712"/>
            <a:ext cx="1680210" cy="1115568"/>
          </a:xfrm>
          <a:prstGeom prst="rect">
            <a:avLst/>
          </a:prstGeom>
          <a:solidFill>
            <a:srgbClr val="FEF0E7"/>
          </a:solidFill>
          <a:ln w="12700">
            <a:solidFill>
              <a:srgbClr val="C05C20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9" name="Shape 97"/>
          <p:cNvSpPr/>
          <p:nvPr/>
        </p:nvSpPr>
        <p:spPr>
          <a:xfrm>
            <a:off x="6777990" y="3410712"/>
            <a:ext cx="1680210" cy="54864"/>
          </a:xfrm>
          <a:prstGeom prst="rect">
            <a:avLst/>
          </a:prstGeom>
          <a:solidFill>
            <a:srgbClr val="C05C20"/>
          </a:solidFill>
          <a:ln w="12700">
            <a:solidFill>
              <a:srgbClr val="C05C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0" name="Text 98"/>
          <p:cNvSpPr/>
          <p:nvPr/>
        </p:nvSpPr>
        <p:spPr>
          <a:xfrm>
            <a:off x="6869430" y="3502152"/>
            <a:ext cx="154305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ElevenLabs TTS API</a:t>
            </a:r>
            <a:endParaRPr lang="en-US" sz="1000" dirty="0"/>
          </a:p>
        </p:txBody>
      </p:sp>
      <p:sp>
        <p:nvSpPr>
          <p:cNvPr id="101" name="Text 99"/>
          <p:cNvSpPr/>
          <p:nvPr/>
        </p:nvSpPr>
        <p:spPr>
          <a:xfrm>
            <a:off x="6869430" y="3739896"/>
            <a:ext cx="154305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C05C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 synthesis</a:t>
            </a:r>
            <a:endParaRPr lang="en-US" sz="850" dirty="0"/>
          </a:p>
        </p:txBody>
      </p:sp>
      <p:sp>
        <p:nvSpPr>
          <p:cNvPr id="102" name="Shape 100"/>
          <p:cNvSpPr/>
          <p:nvPr/>
        </p:nvSpPr>
        <p:spPr>
          <a:xfrm>
            <a:off x="6869430" y="3922776"/>
            <a:ext cx="1497330" cy="0"/>
          </a:xfrm>
          <a:prstGeom prst="line">
            <a:avLst/>
          </a:prstGeom>
          <a:noFill/>
          <a:ln w="6350">
            <a:solidFill>
              <a:srgbClr val="C05C20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5" name="VibeCodingPill">
            <a:extLst>
              <a:ext uri="{FF2B5EF4-FFF2-40B4-BE49-F238E27FC236}">
                <a16:creationId xmlns:a16="http://schemas.microsoft.com/office/drawing/2014/main" id="{97FB6AF9-68DF-FC43-BA9D-EF326D279D70}"/>
              </a:ext>
            </a:extLst>
          </p:cNvPr>
          <p:cNvSpPr/>
          <p:nvPr/>
        </p:nvSpPr>
        <p:spPr>
          <a:xfrm>
            <a:off x="228600" y="685800"/>
            <a:ext cx="830180" cy="182880"/>
          </a:xfrm>
          <a:prstGeom prst="roundRect">
            <a:avLst>
              <a:gd name="adj" fmla="val 50000"/>
            </a:avLst>
          </a:prstGeom>
          <a:solidFill>
            <a:srgbClr val="1F3A6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sz="800" b="1" dirty="0">
                <a:solidFill>
                  <a:srgbClr val="FFFFFF"/>
                </a:solidFill>
                <a:latin typeface="Segoe UI"/>
                <a:cs typeface="Segoe UI"/>
              </a:rPr>
              <a:t> Vibe Coded</a:t>
            </a:r>
          </a:p>
        </p:txBody>
      </p:sp>
      <p:sp>
        <p:nvSpPr>
          <p:cNvPr id="103" name="Text 101"/>
          <p:cNvSpPr/>
          <p:nvPr/>
        </p:nvSpPr>
        <p:spPr>
          <a:xfrm>
            <a:off x="6869430" y="3977640"/>
            <a:ext cx="154305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Text-to-speech (MP3)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&amp; dual-voice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Base64 output</a:t>
            </a:r>
            <a:endParaRPr lang="en-US" sz="850" dirty="0"/>
          </a:p>
        </p:txBody>
      </p:sp>
    </p:spTree>
    <p:extLst>
      <p:ext uri="{BB962C8B-B14F-4D97-AF65-F5344CB8AC3E}">
        <p14:creationId xmlns:p14="http://schemas.microsoft.com/office/powerpoint/2010/main" val="60912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82880"/>
            <a:ext cx="64008" cy="41148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28016"/>
            <a:ext cx="7223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 1: Research Hub + RAG Chat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589520" y="10972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⚗ ScienceAI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749808"/>
            <a:ext cx="2651760" cy="274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74980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PARADIGM: WORKFLOW AGENT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3063240" y="749808"/>
            <a:ext cx="1234440" cy="27432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063240" y="749808"/>
            <a:ext cx="1234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 1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4590288" y="749808"/>
            <a:ext cx="0" cy="4206240"/>
          </a:xfrm>
          <a:prstGeom prst="line">
            <a:avLst/>
          </a:prstGeom>
          <a:noFill/>
          <a:ln w="12700">
            <a:solidFill>
              <a:srgbClr val="DDE3E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0040" y="1115568"/>
            <a:ext cx="4005072" cy="52120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20040" y="1115568"/>
            <a:ext cx="4005072" cy="52120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Query / Article Selection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2322576" y="1636776"/>
            <a:ext cx="0" cy="201168"/>
          </a:xfrm>
          <a:prstGeom prst="line">
            <a:avLst/>
          </a:prstGeom>
          <a:noFill/>
          <a:ln w="19050">
            <a:solidFill>
              <a:srgbClr val="8899AA"/>
            </a:solidFill>
            <a:prstDash val="solid"/>
            <a:tailEnd type="none"/>
          </a:ln>
        </p:spPr>
      </p:sp>
      <p:sp>
        <p:nvSpPr>
          <p:cNvPr id="14" name="Shape 12"/>
          <p:cNvSpPr/>
          <p:nvPr/>
        </p:nvSpPr>
        <p:spPr>
          <a:xfrm>
            <a:off x="320040" y="1837944"/>
            <a:ext cx="4005072" cy="52120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320040" y="1837944"/>
            <a:ext cx="4005072" cy="52120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Next.js Frontend  +  API Routes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(/api/chat  •  /api/articles  •  /api/chat-articles)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322576" y="2359152"/>
            <a:ext cx="0" cy="201168"/>
          </a:xfrm>
          <a:prstGeom prst="line">
            <a:avLst/>
          </a:prstGeom>
          <a:noFill/>
          <a:ln w="19050">
            <a:solidFill>
              <a:srgbClr val="8899AA"/>
            </a:solidFill>
            <a:prstDash val="solid"/>
            <a:tailEnd type="none"/>
          </a:ln>
        </p:spPr>
      </p:sp>
      <p:sp>
        <p:nvSpPr>
          <p:cNvPr id="17" name="Shape 15"/>
          <p:cNvSpPr/>
          <p:nvPr/>
        </p:nvSpPr>
        <p:spPr>
          <a:xfrm>
            <a:off x="320040" y="2560320"/>
            <a:ext cx="4005072" cy="521208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320040" y="2560320"/>
            <a:ext cx="4005072" cy="52120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GPT-5-mini (General Chat)  ↔  Langflow RAG Pipeline (Article Chat)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322576" y="3081528"/>
            <a:ext cx="0" cy="201168"/>
          </a:xfrm>
          <a:prstGeom prst="line">
            <a:avLst/>
          </a:prstGeom>
          <a:noFill/>
          <a:ln w="19050">
            <a:solidFill>
              <a:srgbClr val="8899AA"/>
            </a:solidFill>
            <a:prstDash val="solid"/>
            <a:tailEnd type="none"/>
          </a:ln>
        </p:spPr>
      </p:sp>
      <p:sp>
        <p:nvSpPr>
          <p:cNvPr id="20" name="Shape 18"/>
          <p:cNvSpPr/>
          <p:nvPr/>
        </p:nvSpPr>
        <p:spPr>
          <a:xfrm>
            <a:off x="320040" y="3282696"/>
            <a:ext cx="4005072" cy="521208"/>
          </a:xfrm>
          <a:prstGeom prst="rect">
            <a:avLst/>
          </a:prstGeom>
          <a:solidFill>
            <a:srgbClr val="006B75"/>
          </a:solidFill>
          <a:ln w="12700">
            <a:solidFill>
              <a:srgbClr val="006B75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20040" y="3282696"/>
            <a:ext cx="4005072" cy="52120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Chroma DB  —  SQLite Vector Store  (article embeddings)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2322576" y="3803904"/>
            <a:ext cx="0" cy="201168"/>
          </a:xfrm>
          <a:prstGeom prst="line">
            <a:avLst/>
          </a:prstGeom>
          <a:noFill/>
          <a:ln w="19050">
            <a:solidFill>
              <a:srgbClr val="8899AA"/>
            </a:solidFill>
            <a:prstDash val="solid"/>
            <a:tailEnd type="none"/>
          </a:ln>
        </p:spPr>
      </p:sp>
      <p:sp>
        <p:nvSpPr>
          <p:cNvPr id="23" name="Shape 21"/>
          <p:cNvSpPr/>
          <p:nvPr/>
        </p:nvSpPr>
        <p:spPr>
          <a:xfrm>
            <a:off x="320040" y="4005072"/>
            <a:ext cx="4005072" cy="521208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320040" y="4005072"/>
            <a:ext cx="4005072" cy="521208"/>
          </a:xfrm>
          <a:prstGeom prst="rect">
            <a:avLst/>
          </a:prstGeom>
          <a:noFill/>
          <a:ln/>
        </p:spPr>
        <p:txBody>
          <a:bodyPr wrap="square" lIns="38100" tIns="76200" rIns="76200" bIns="381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Streaming Text Response  |  Article Hub Cards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4681728" y="804672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New in This Iteration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681728" y="1188720"/>
            <a:ext cx="4206240" cy="749808"/>
          </a:xfrm>
          <a:prstGeom prst="rect">
            <a:avLst/>
          </a:prstGeom>
          <a:solidFill>
            <a:srgbClr val="E8F0FE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681728" y="1188720"/>
            <a:ext cx="64008" cy="74980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18888" y="1188720"/>
            <a:ext cx="4005072" cy="749808"/>
          </a:xfrm>
          <a:prstGeom prst="rect">
            <a:avLst/>
          </a:prstGeom>
          <a:noFill/>
          <a:ln/>
        </p:spPr>
        <p:txBody>
          <a:bodyPr wrap="square" lIns="50800" tIns="63500" rIns="63500" bIns="508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 Discovery:  </a:t>
            </a: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Chroma vector DB stores literature, conferences, clinical trials, competitors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681728" y="2029968"/>
            <a:ext cx="4206240" cy="749808"/>
          </a:xfrm>
          <a:prstGeom prst="rect">
            <a:avLst/>
          </a:prstGeom>
          <a:solidFill>
            <a:srgbClr val="E8F0FE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681728" y="2029968"/>
            <a:ext cx="64008" cy="74980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18888" y="2029968"/>
            <a:ext cx="4005072" cy="749808"/>
          </a:xfrm>
          <a:prstGeom prst="rect">
            <a:avLst/>
          </a:prstGeom>
          <a:noFill/>
          <a:ln/>
        </p:spPr>
        <p:txBody>
          <a:bodyPr wrap="square" lIns="50800" tIns="63500" rIns="63500" bIns="508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 Chat:  </a:t>
            </a: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GPT-5-mini with science-specialist system prompt (6 domains)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681728" y="2871216"/>
            <a:ext cx="4206240" cy="749808"/>
          </a:xfrm>
          <a:prstGeom prst="rect">
            <a:avLst/>
          </a:prstGeom>
          <a:solidFill>
            <a:srgbClr val="E8F0FE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681728" y="2871216"/>
            <a:ext cx="64008" cy="74980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18888" y="2871216"/>
            <a:ext cx="4005072" cy="749808"/>
          </a:xfrm>
          <a:prstGeom prst="rect">
            <a:avLst/>
          </a:prstGeom>
          <a:noFill/>
          <a:ln/>
        </p:spPr>
        <p:txBody>
          <a:bodyPr wrap="square" lIns="50800" tIns="63500" rIns="63500" bIns="508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 Pipeline:  </a:t>
            </a: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 injects selected articles as context via component tweaks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681728" y="3712464"/>
            <a:ext cx="4206240" cy="749808"/>
          </a:xfrm>
          <a:prstGeom prst="rect">
            <a:avLst/>
          </a:prstGeom>
          <a:solidFill>
            <a:srgbClr val="E8F0FE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681728" y="3712464"/>
            <a:ext cx="64008" cy="74980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18888" y="3712464"/>
            <a:ext cx="4005072" cy="749808"/>
          </a:xfrm>
          <a:prstGeom prst="rect">
            <a:avLst/>
          </a:prstGeom>
          <a:noFill/>
          <a:ln/>
        </p:spPr>
        <p:txBody>
          <a:bodyPr wrap="square" lIns="50800" tIns="63500" rIns="63500" bIns="508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Streaming UX:  </a:t>
            </a: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token streaming via Vercel AI SDK (&lt;100ms first token)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182880"/>
            <a:ext cx="64008" cy="411480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5488" y="128016"/>
            <a:ext cx="7223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 1: System Design Details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589520" y="10972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⚗ ScienceAI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758952"/>
            <a:ext cx="1234440" cy="256032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758952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 1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664208" y="7772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DESIGN DETAILS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20040" y="1115568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" y="1115568"/>
            <a:ext cx="73152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6344" y="1115568"/>
            <a:ext cx="1417320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Paradigm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1965960" y="1207008"/>
            <a:ext cx="0" cy="475488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12264" y="1115568"/>
            <a:ext cx="6601968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Agent — fixed pipeline with deterministic routing. No autonomous decision-making; every step is pre-defined by the developer.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0040" y="1865376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1865376"/>
            <a:ext cx="73152" cy="658368"/>
          </a:xfrm>
          <a:prstGeom prst="rect">
            <a:avLst/>
          </a:prstGeom>
          <a:solidFill>
            <a:srgbClr val="4472C4"/>
          </a:solidFill>
          <a:ln w="12700">
            <a:solidFill>
              <a:srgbClr val="4472C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6344" y="1865376"/>
            <a:ext cx="1417320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Engineering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1965960" y="1956816"/>
            <a:ext cx="0" cy="475488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112264" y="1865376"/>
            <a:ext cx="6601968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prompt defines GPT-5-mini as science specialist across 6 domains: physics, biology, chemistry, computer science, math, earth sciences.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20040" y="2615184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0040" y="2615184"/>
            <a:ext cx="73152" cy="658368"/>
          </a:xfrm>
          <a:prstGeom prst="rect">
            <a:avLst/>
          </a:prstGeom>
          <a:solidFill>
            <a:srgbClr val="006B75"/>
          </a:solidFill>
          <a:ln w="12700">
            <a:solidFill>
              <a:srgbClr val="006B7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6344" y="2615184"/>
            <a:ext cx="1417320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0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Knowledge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1965960" y="2706624"/>
            <a:ext cx="0" cy="475488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112264" y="2615184"/>
            <a:ext cx="6601968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Chroma DB (SQLite backend) stores article embeddings. Metadata: title, author, date, source, abstract, category, URL. Fallback to Langflow if DB empty.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20040" y="3364992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0040" y="3364992"/>
            <a:ext cx="73152" cy="658368"/>
          </a:xfrm>
          <a:prstGeom prst="rect">
            <a:avLst/>
          </a:prstGeom>
          <a:solidFill>
            <a:srgbClr val="6B2D8B"/>
          </a:solidFill>
          <a:ln w="12700">
            <a:solidFill>
              <a:srgbClr val="6B2D8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6344" y="3364992"/>
            <a:ext cx="1417320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6B2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/ RAG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1965960" y="3456432"/>
            <a:ext cx="0" cy="475488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112264" y="3364992"/>
            <a:ext cx="6601968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Langflow RAG pipeline. Component tweaks: TextInput-7CWoa (question), TextInput-fQeun (articles context). Articles formatted as plain text blocks.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20040" y="4114800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E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320040" y="4114800"/>
            <a:ext cx="73152" cy="658368"/>
          </a:xfrm>
          <a:prstGeom prst="rect">
            <a:avLst/>
          </a:prstGeom>
          <a:solidFill>
            <a:srgbClr val="1B7A4A"/>
          </a:solidFill>
          <a:ln w="12700">
            <a:solidFill>
              <a:srgbClr val="1B7A4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66344" y="4114800"/>
            <a:ext cx="1417320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B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I/O Pattern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1965960" y="4206240"/>
            <a:ext cx="0" cy="475488"/>
          </a:xfrm>
          <a:prstGeom prst="line">
            <a:avLst/>
          </a:prstGeom>
          <a:noFill/>
          <a:ln w="9525">
            <a:solidFill>
              <a:srgbClr val="DDE3E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112264" y="4114800"/>
            <a:ext cx="6601968" cy="658368"/>
          </a:xfrm>
          <a:prstGeom prst="rect">
            <a:avLst/>
          </a:prstGeom>
          <a:noFill/>
          <a:ln/>
        </p:spPr>
        <p:txBody>
          <a:bodyPr wrap="square" lIns="0" tIns="50800" rIns="5080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Input: user text + selected article metadata. Output: streamed text grounded in articles. Intermediate: dedup by title+URL, sequential ID assignment.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489C159-56B2-0645-AE66-FF3FD1273F02}">
  <we:reference id="wa200010001" version="1.0.0.1" store="en-US" storeType="OMEX"/>
  <we:alternateReferences>
    <we:reference id="WA200010001" version="1.0.0.1" store="" storeType="OMEX"/>
  </we:alternateReferences>
  <we:properties>
    <we:property name="claude.fileId" value="&quot;b3ade01b-1d8e-435a-a660-85816075330d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2254</Words>
  <Application>Microsoft Macintosh PowerPoint</Application>
  <PresentationFormat>On-screen Show (16:9)</PresentationFormat>
  <Paragraphs>485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ScienceAI Capstone</dc:title>
  <dc:subject>PptxGenJS Presentation</dc:subject>
  <dc:creator>PptxGenJS</dc:creator>
  <cp:lastModifiedBy>Sankar Kumar Palaniappan</cp:lastModifiedBy>
  <cp:revision>11</cp:revision>
  <dcterms:created xsi:type="dcterms:W3CDTF">2026-05-25T19:19:43Z</dcterms:created>
  <dcterms:modified xsi:type="dcterms:W3CDTF">2026-05-30T00:15:09Z</dcterms:modified>
</cp:coreProperties>
</file>